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Tomorrow Semi Bold"/>
      <p:regular r:id="rId27"/>
    </p:embeddedFont>
    <p:embeddedFont>
      <p:font typeface="Tomorrow Semi Bold"/>
      <p:regular r:id="rId28"/>
    </p:embeddedFont>
    <p:embeddedFont>
      <p:font typeface="Tomorrow Semi Bold"/>
      <p:regular r:id="rId29"/>
    </p:embeddedFont>
    <p:embeddedFont>
      <p:font typeface="Tomorrow Semi Bold"/>
      <p:regular r:id="rId30"/>
    </p:embeddedFont>
    <p:embeddedFont>
      <p:font typeface="Tomorrow"/>
      <p:regular r:id="rId31"/>
    </p:embeddedFont>
    <p:embeddedFont>
      <p:font typeface="Tomorrow"/>
      <p:regular r:id="rId32"/>
    </p:embeddedFont>
    <p:embeddedFont>
      <p:font typeface="Tomorrow"/>
      <p:regular r:id="rId33"/>
    </p:embeddedFont>
    <p:embeddedFont>
      <p:font typeface="Tomorrow"/>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4" Type="http://schemas.openxmlformats.org/officeDocument/2006/relationships/image" Target="../media/image-13-4.png"/><Relationship Id="rId5" Type="http://schemas.openxmlformats.org/officeDocument/2006/relationships/image" Target="../media/image-13-5.svg"/><Relationship Id="rId6" Type="http://schemas.openxmlformats.org/officeDocument/2006/relationships/image" Target="../media/image-13-6.png"/><Relationship Id="rId7" Type="http://schemas.openxmlformats.org/officeDocument/2006/relationships/slideLayout" Target="../slideLayouts/slideLayout14.xml"/><Relationship Id="rId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4" Type="http://schemas.openxmlformats.org/officeDocument/2006/relationships/image" Target="../media/image-14-4.png"/><Relationship Id="rId5" Type="http://schemas.openxmlformats.org/officeDocument/2006/relationships/image" Target="../media/image-14-5.svg"/><Relationship Id="rId6" Type="http://schemas.openxmlformats.org/officeDocument/2006/relationships/image" Target="../media/image-14-6.png"/><Relationship Id="rId7" Type="http://schemas.openxmlformats.org/officeDocument/2006/relationships/slideLayout" Target="../slideLayouts/slideLayout15.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4" Type="http://schemas.openxmlformats.org/officeDocument/2006/relationships/image" Target="../media/image-15-4.png"/><Relationship Id="rId5" Type="http://schemas.openxmlformats.org/officeDocument/2006/relationships/image" Target="../media/image-15-5.svg"/><Relationship Id="rId6" Type="http://schemas.openxmlformats.org/officeDocument/2006/relationships/image" Target="../media/image-15-6.png"/><Relationship Id="rId7" Type="http://schemas.openxmlformats.org/officeDocument/2006/relationships/slideLayout" Target="../slideLayouts/slideLayout16.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226713"/>
            <a:ext cx="7374612"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Employee Attrition Prediction</a:t>
            </a:r>
            <a:endParaRPr lang="en-US" sz="3900" dirty="0"/>
          </a:p>
        </p:txBody>
      </p:sp>
      <p:sp>
        <p:nvSpPr>
          <p:cNvPr id="4" name="Text 1"/>
          <p:cNvSpPr/>
          <p:nvPr/>
        </p:nvSpPr>
        <p:spPr>
          <a:xfrm>
            <a:off x="6280190" y="4144447"/>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Tech Istanbul Bootcamp | Uçtan Uca Veri Bilimi Projesi</a:t>
            </a:r>
            <a:endParaRPr lang="en-US" sz="1550" dirty="0"/>
          </a:p>
        </p:txBody>
      </p:sp>
      <p:sp>
        <p:nvSpPr>
          <p:cNvPr id="5" name="Text 2"/>
          <p:cNvSpPr/>
          <p:nvPr/>
        </p:nvSpPr>
        <p:spPr>
          <a:xfrm>
            <a:off x="6280190" y="468522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Çalışan ayrılma riskini tahmin etmek ve aksiyon alınabilir içgörüler üretmek</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7471" y="493276"/>
            <a:ext cx="10329505" cy="560427"/>
          </a:xfrm>
          <a:prstGeom prst="rect">
            <a:avLst/>
          </a:prstGeom>
          <a:noFill/>
          <a:ln/>
        </p:spPr>
        <p:txBody>
          <a:bodyPr wrap="none" lIns="0" tIns="0" rIns="0" bIns="0" rtlCol="0" anchor="t"/>
          <a:lstStyle/>
          <a:p>
            <a:pPr algn="l" indent="0" marL="0">
              <a:lnSpc>
                <a:spcPts val="4400"/>
              </a:lnSpc>
              <a:buNone/>
            </a:pPr>
            <a:r>
              <a:rPr lang="en-US" sz="3500" dirty="0">
                <a:solidFill>
                  <a:srgbClr val="EDEDE8"/>
                </a:solidFill>
                <a:latin typeface="Tomorrow Semi Bold" pitchFamily="34" charset="0"/>
                <a:ea typeface="Tomorrow Semi Bold" pitchFamily="34" charset="-122"/>
                <a:cs typeface="Tomorrow Semi Bold" pitchFamily="34" charset="-120"/>
              </a:rPr>
              <a:t>Encoding Stratejisi: Kategorik Veri Dönüşümü</a:t>
            </a:r>
            <a:endParaRPr lang="en-US" sz="3500" dirty="0"/>
          </a:p>
        </p:txBody>
      </p:sp>
      <p:sp>
        <p:nvSpPr>
          <p:cNvPr id="3" name="Text 1"/>
          <p:cNvSpPr/>
          <p:nvPr/>
        </p:nvSpPr>
        <p:spPr>
          <a:xfrm>
            <a:off x="717471" y="1501973"/>
            <a:ext cx="3907036" cy="336352"/>
          </a:xfrm>
          <a:prstGeom prst="rect">
            <a:avLst/>
          </a:prstGeom>
          <a:noFill/>
          <a:ln/>
        </p:spPr>
        <p:txBody>
          <a:bodyPr wrap="none" lIns="0" tIns="0" rIns="0" bIns="0" rtlCol="0" anchor="t"/>
          <a:lstStyle/>
          <a:p>
            <a:pPr algn="l" indent="0" marL="0">
              <a:lnSpc>
                <a:spcPts val="2600"/>
              </a:lnSpc>
              <a:buNone/>
            </a:pPr>
            <a:r>
              <a:rPr lang="en-US" sz="2100" dirty="0">
                <a:solidFill>
                  <a:srgbClr val="EDEDE8"/>
                </a:solidFill>
                <a:latin typeface="Tomorrow Semi Bold" pitchFamily="34" charset="0"/>
                <a:ea typeface="Tomorrow Semi Bold" pitchFamily="34" charset="-122"/>
                <a:cs typeface="Tomorrow Semi Bold" pitchFamily="34" charset="-120"/>
              </a:rPr>
              <a:t>Neden Train-Test Split Önce?</a:t>
            </a:r>
            <a:endParaRPr lang="en-US" sz="2100" dirty="0"/>
          </a:p>
        </p:txBody>
      </p:sp>
      <p:sp>
        <p:nvSpPr>
          <p:cNvPr id="4" name="Text 2"/>
          <p:cNvSpPr/>
          <p:nvPr/>
        </p:nvSpPr>
        <p:spPr>
          <a:xfrm>
            <a:off x="717471" y="2017633"/>
            <a:ext cx="5015627" cy="861179"/>
          </a:xfrm>
          <a:prstGeom prst="rect">
            <a:avLst/>
          </a:prstGeom>
          <a:noFill/>
          <a:ln/>
        </p:spPr>
        <p:txBody>
          <a:bodyPr wrap="square" lIns="0" tIns="0" rIns="0" bIns="0" rtlCol="0" anchor="t"/>
          <a:lstStyle/>
          <a:p>
            <a:pPr algn="l" indent="0" marL="0">
              <a:lnSpc>
                <a:spcPts val="2250"/>
              </a:lnSpc>
              <a:buNone/>
            </a:pPr>
            <a:r>
              <a:rPr lang="en-US" sz="1400" dirty="0">
                <a:solidFill>
                  <a:srgbClr val="C9C9C0"/>
                </a:solidFill>
                <a:latin typeface="Tomorrow" pitchFamily="34" charset="0"/>
                <a:ea typeface="Tomorrow" pitchFamily="34" charset="-122"/>
                <a:cs typeface="Tomorrow" pitchFamily="34" charset="-120"/>
              </a:rPr>
              <a:t>Data leakage önlemek için kritik! Encoding parametreleri sadece training data'dan öğrenilmeli, test data'ya blind uygulanmalı.</a:t>
            </a:r>
            <a:endParaRPr lang="en-US" sz="1400" dirty="0"/>
          </a:p>
        </p:txBody>
      </p:sp>
      <p:pic>
        <p:nvPicPr>
          <p:cNvPr id="5" name="Image 0" descr="preencoded.png">    </p:cNvPr>
          <p:cNvPicPr>
            <a:picLocks noChangeAspect="1"/>
          </p:cNvPicPr>
          <p:nvPr/>
        </p:nvPicPr>
        <p:blipFill>
          <a:blip r:embed="rId1"/>
          <a:stretch>
            <a:fillRect/>
          </a:stretch>
        </p:blipFill>
        <p:spPr>
          <a:xfrm>
            <a:off x="717471" y="3080504"/>
            <a:ext cx="5015627" cy="5015627"/>
          </a:xfrm>
          <a:prstGeom prst="rect">
            <a:avLst/>
          </a:prstGeom>
        </p:spPr>
      </p:pic>
      <p:sp>
        <p:nvSpPr>
          <p:cNvPr id="6" name="Shape 3"/>
          <p:cNvSpPr/>
          <p:nvPr/>
        </p:nvSpPr>
        <p:spPr>
          <a:xfrm>
            <a:off x="6178153" y="1524357"/>
            <a:ext cx="403503" cy="403503"/>
          </a:xfrm>
          <a:prstGeom prst="roundRect">
            <a:avLst>
              <a:gd name="adj" fmla="val 6668"/>
            </a:avLst>
          </a:prstGeom>
          <a:solidFill>
            <a:srgbClr val="3C3C3A"/>
          </a:solidFill>
          <a:ln/>
        </p:spPr>
      </p:sp>
      <p:sp>
        <p:nvSpPr>
          <p:cNvPr id="7" name="Text 4"/>
          <p:cNvSpPr/>
          <p:nvPr/>
        </p:nvSpPr>
        <p:spPr>
          <a:xfrm>
            <a:off x="6760964" y="1585912"/>
            <a:ext cx="2242066" cy="280154"/>
          </a:xfrm>
          <a:prstGeom prst="rect">
            <a:avLst/>
          </a:prstGeom>
          <a:noFill/>
          <a:ln/>
        </p:spPr>
        <p:txBody>
          <a:bodyPr wrap="none" lIns="0" tIns="0" rIns="0" bIns="0" rtlCol="0" anchor="t"/>
          <a:lstStyle/>
          <a:p>
            <a:pPr algn="l" indent="0" marL="0">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Ordinal Encoding</a:t>
            </a:r>
            <a:endParaRPr lang="en-US" sz="1750" dirty="0"/>
          </a:p>
        </p:txBody>
      </p:sp>
      <p:sp>
        <p:nvSpPr>
          <p:cNvPr id="8" name="Text 5"/>
          <p:cNvSpPr/>
          <p:nvPr/>
        </p:nvSpPr>
        <p:spPr>
          <a:xfrm>
            <a:off x="6760964" y="2045375"/>
            <a:ext cx="3176230" cy="1148239"/>
          </a:xfrm>
          <a:prstGeom prst="rect">
            <a:avLst/>
          </a:prstGeom>
          <a:noFill/>
          <a:ln/>
        </p:spPr>
        <p:txBody>
          <a:bodyPr wrap="square" lIns="0" tIns="0" rIns="0" bIns="0" rtlCol="0" anchor="t"/>
          <a:lstStyle/>
          <a:p>
            <a:pPr algn="l" indent="0" marL="0">
              <a:lnSpc>
                <a:spcPts val="2250"/>
              </a:lnSpc>
              <a:buNone/>
            </a:pPr>
            <a:r>
              <a:rPr lang="en-US" sz="1400" dirty="0">
                <a:solidFill>
                  <a:srgbClr val="C9C9C0"/>
                </a:solidFill>
                <a:latin typeface="Tomorrow" pitchFamily="34" charset="0"/>
                <a:ea typeface="Tomorrow" pitchFamily="34" charset="-122"/>
                <a:cs typeface="Tomorrow" pitchFamily="34" charset="-120"/>
              </a:rPr>
              <a:t>JobLevel, Education gibi doğal sıralama içeren değişkenler için kullanıldı. Sıralama bilgisi korunarak sayısal forma dönüştürüldü.</a:t>
            </a:r>
            <a:endParaRPr lang="en-US" sz="1400" dirty="0"/>
          </a:p>
        </p:txBody>
      </p:sp>
      <p:sp>
        <p:nvSpPr>
          <p:cNvPr id="9" name="Shape 6"/>
          <p:cNvSpPr/>
          <p:nvPr/>
        </p:nvSpPr>
        <p:spPr>
          <a:xfrm>
            <a:off x="10161389" y="1524357"/>
            <a:ext cx="403503" cy="403503"/>
          </a:xfrm>
          <a:prstGeom prst="roundRect">
            <a:avLst>
              <a:gd name="adj" fmla="val 6668"/>
            </a:avLst>
          </a:prstGeom>
          <a:solidFill>
            <a:srgbClr val="3C3C3A"/>
          </a:solidFill>
          <a:ln/>
        </p:spPr>
      </p:sp>
      <p:sp>
        <p:nvSpPr>
          <p:cNvPr id="10" name="Text 7"/>
          <p:cNvSpPr/>
          <p:nvPr/>
        </p:nvSpPr>
        <p:spPr>
          <a:xfrm>
            <a:off x="10744200" y="1585912"/>
            <a:ext cx="2242066" cy="280154"/>
          </a:xfrm>
          <a:prstGeom prst="rect">
            <a:avLst/>
          </a:prstGeom>
          <a:noFill/>
          <a:ln/>
        </p:spPr>
        <p:txBody>
          <a:bodyPr wrap="none" lIns="0" tIns="0" rIns="0" bIns="0" rtlCol="0" anchor="t"/>
          <a:lstStyle/>
          <a:p>
            <a:pPr algn="l" indent="0" marL="0">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One-Hot Encoding</a:t>
            </a:r>
            <a:endParaRPr lang="en-US" sz="1750" dirty="0"/>
          </a:p>
        </p:txBody>
      </p:sp>
      <p:sp>
        <p:nvSpPr>
          <p:cNvPr id="11" name="Text 8"/>
          <p:cNvSpPr/>
          <p:nvPr/>
        </p:nvSpPr>
        <p:spPr>
          <a:xfrm>
            <a:off x="10744200" y="2045375"/>
            <a:ext cx="3176230" cy="1148239"/>
          </a:xfrm>
          <a:prstGeom prst="rect">
            <a:avLst/>
          </a:prstGeom>
          <a:noFill/>
          <a:ln/>
        </p:spPr>
        <p:txBody>
          <a:bodyPr wrap="square" lIns="0" tIns="0" rIns="0" bIns="0" rtlCol="0" anchor="t"/>
          <a:lstStyle/>
          <a:p>
            <a:pPr algn="l" indent="0" marL="0">
              <a:lnSpc>
                <a:spcPts val="2250"/>
              </a:lnSpc>
              <a:buNone/>
            </a:pPr>
            <a:r>
              <a:rPr lang="en-US" sz="1400" dirty="0">
                <a:solidFill>
                  <a:srgbClr val="C9C9C0"/>
                </a:solidFill>
                <a:latin typeface="Tomorrow" pitchFamily="34" charset="0"/>
                <a:ea typeface="Tomorrow" pitchFamily="34" charset="-122"/>
                <a:cs typeface="Tomorrow" pitchFamily="34" charset="-120"/>
              </a:rPr>
              <a:t>Department, MaritalStatus gibi nominal kategorik değişkenler için uygulandı. Her kategori binary kolona dönüştürüldü.</a:t>
            </a:r>
            <a:endParaRPr lang="en-US" sz="1400" dirty="0"/>
          </a:p>
        </p:txBody>
      </p:sp>
      <p:sp>
        <p:nvSpPr>
          <p:cNvPr id="12" name="Shape 9"/>
          <p:cNvSpPr/>
          <p:nvPr/>
        </p:nvSpPr>
        <p:spPr>
          <a:xfrm>
            <a:off x="6178153" y="3552349"/>
            <a:ext cx="403503" cy="403503"/>
          </a:xfrm>
          <a:prstGeom prst="roundRect">
            <a:avLst>
              <a:gd name="adj" fmla="val 6668"/>
            </a:avLst>
          </a:prstGeom>
          <a:solidFill>
            <a:srgbClr val="3C3C3A"/>
          </a:solidFill>
          <a:ln/>
        </p:spPr>
      </p:sp>
      <p:sp>
        <p:nvSpPr>
          <p:cNvPr id="13" name="Text 10"/>
          <p:cNvSpPr/>
          <p:nvPr/>
        </p:nvSpPr>
        <p:spPr>
          <a:xfrm>
            <a:off x="6760964" y="3613904"/>
            <a:ext cx="3264813" cy="280154"/>
          </a:xfrm>
          <a:prstGeom prst="rect">
            <a:avLst/>
          </a:prstGeom>
          <a:noFill/>
          <a:ln/>
        </p:spPr>
        <p:txBody>
          <a:bodyPr wrap="none" lIns="0" tIns="0" rIns="0" bIns="0" rtlCol="0" anchor="t"/>
          <a:lstStyle/>
          <a:p>
            <a:pPr algn="l" indent="0" marL="0">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Kategorik Değişken Yönetimi</a:t>
            </a:r>
            <a:endParaRPr lang="en-US" sz="1750" dirty="0"/>
          </a:p>
        </p:txBody>
      </p:sp>
      <p:sp>
        <p:nvSpPr>
          <p:cNvPr id="14" name="Text 11"/>
          <p:cNvSpPr/>
          <p:nvPr/>
        </p:nvSpPr>
        <p:spPr>
          <a:xfrm>
            <a:off x="6760964" y="4073366"/>
            <a:ext cx="7159466" cy="287060"/>
          </a:xfrm>
          <a:prstGeom prst="rect">
            <a:avLst/>
          </a:prstGeom>
          <a:noFill/>
          <a:ln/>
        </p:spPr>
        <p:txBody>
          <a:bodyPr wrap="none" lIns="0" tIns="0" rIns="0" bIns="0" rtlCol="0" anchor="t"/>
          <a:lstStyle/>
          <a:p>
            <a:pPr algn="l" indent="0" marL="0">
              <a:lnSpc>
                <a:spcPts val="2250"/>
              </a:lnSpc>
              <a:buNone/>
            </a:pPr>
            <a:r>
              <a:rPr lang="en-US" sz="1400" dirty="0">
                <a:solidFill>
                  <a:srgbClr val="C9C9C0"/>
                </a:solidFill>
                <a:latin typeface="Tomorrow" pitchFamily="34" charset="0"/>
                <a:ea typeface="Tomorrow" pitchFamily="34" charset="-122"/>
                <a:cs typeface="Tomorrow" pitchFamily="34" charset="-120"/>
              </a:rPr>
              <a:t>High cardinality feature'lar için target encoding alternatifi değerlendirildi.</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29815"/>
          </a:xfrm>
          <a:prstGeom prst="rect">
            <a:avLst/>
          </a:prstGeom>
        </p:spPr>
      </p:pic>
      <p:sp>
        <p:nvSpPr>
          <p:cNvPr id="3" name="Text 0"/>
          <p:cNvSpPr/>
          <p:nvPr/>
        </p:nvSpPr>
        <p:spPr>
          <a:xfrm>
            <a:off x="745569" y="2990731"/>
            <a:ext cx="9582031" cy="582454"/>
          </a:xfrm>
          <a:prstGeom prst="rect">
            <a:avLst/>
          </a:prstGeom>
          <a:noFill/>
          <a:ln/>
        </p:spPr>
        <p:txBody>
          <a:bodyPr wrap="none" lIns="0" tIns="0" rIns="0" bIns="0" rtlCol="0" anchor="t"/>
          <a:lstStyle/>
          <a:p>
            <a:pPr algn="l" indent="0" marL="0">
              <a:lnSpc>
                <a:spcPts val="4550"/>
              </a:lnSpc>
              <a:buNone/>
            </a:pPr>
            <a:r>
              <a:rPr lang="en-US" sz="3650" dirty="0">
                <a:solidFill>
                  <a:srgbClr val="EDEDE8"/>
                </a:solidFill>
                <a:latin typeface="Tomorrow Semi Bold" pitchFamily="34" charset="0"/>
                <a:ea typeface="Tomorrow Semi Bold" pitchFamily="34" charset="-122"/>
                <a:cs typeface="Tomorrow Semi Bold" pitchFamily="34" charset="-120"/>
              </a:rPr>
              <a:t>Normalizasyon: Ölçek Standardizasyonu</a:t>
            </a:r>
            <a:endParaRPr lang="en-US" sz="3650" dirty="0"/>
          </a:p>
        </p:txBody>
      </p:sp>
      <p:pic>
        <p:nvPicPr>
          <p:cNvPr id="4" name="Image 1" descr="preencoded.png">    </p:cNvPr>
          <p:cNvPicPr>
            <a:picLocks noChangeAspect="1"/>
          </p:cNvPicPr>
          <p:nvPr/>
        </p:nvPicPr>
        <p:blipFill>
          <a:blip r:embed="rId2"/>
          <a:stretch>
            <a:fillRect/>
          </a:stretch>
        </p:blipFill>
        <p:spPr>
          <a:xfrm>
            <a:off x="745569" y="3852743"/>
            <a:ext cx="4379714" cy="745569"/>
          </a:xfrm>
          <a:prstGeom prst="rect">
            <a:avLst/>
          </a:prstGeom>
        </p:spPr>
      </p:pic>
      <p:sp>
        <p:nvSpPr>
          <p:cNvPr id="5" name="Text 1"/>
          <p:cNvSpPr/>
          <p:nvPr/>
        </p:nvSpPr>
        <p:spPr>
          <a:xfrm>
            <a:off x="931902" y="4784646"/>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C9C9C0"/>
                </a:solidFill>
                <a:latin typeface="Tomorrow Semi Bold" pitchFamily="34" charset="0"/>
                <a:ea typeface="Tomorrow Semi Bold" pitchFamily="34" charset="-122"/>
                <a:cs typeface="Tomorrow Semi Bold" pitchFamily="34" charset="-120"/>
              </a:rPr>
              <a:t>Neden Gerekli?</a:t>
            </a:r>
            <a:endParaRPr lang="en-US" sz="1800" dirty="0"/>
          </a:p>
        </p:txBody>
      </p:sp>
      <p:sp>
        <p:nvSpPr>
          <p:cNvPr id="6" name="Text 2"/>
          <p:cNvSpPr/>
          <p:nvPr/>
        </p:nvSpPr>
        <p:spPr>
          <a:xfrm>
            <a:off x="931902" y="5187672"/>
            <a:ext cx="4007048" cy="596503"/>
          </a:xfrm>
          <a:prstGeom prst="rect">
            <a:avLst/>
          </a:prstGeom>
          <a:noFill/>
          <a:ln/>
        </p:spPr>
        <p:txBody>
          <a:bodyPr wrap="square" lIns="0" tIns="0" rIns="0" bIns="0" rtlCol="0" anchor="t"/>
          <a:lstStyle/>
          <a:p>
            <a:pPr algn="l" indent="0" marL="0">
              <a:lnSpc>
                <a:spcPts val="2300"/>
              </a:lnSpc>
              <a:buNone/>
            </a:pPr>
            <a:r>
              <a:rPr lang="en-US" sz="1450" dirty="0">
                <a:solidFill>
                  <a:srgbClr val="C9C9C0"/>
                </a:solidFill>
                <a:latin typeface="Tomorrow" pitchFamily="34" charset="0"/>
                <a:ea typeface="Tomorrow" pitchFamily="34" charset="-122"/>
                <a:cs typeface="Tomorrow" pitchFamily="34" charset="-120"/>
              </a:rPr>
              <a:t>Farklı ölçeklerdeki değişkenler (örn: yaş 20-60, maaş 1000-20000) modeli yanıltabilir</a:t>
            </a:r>
            <a:endParaRPr lang="en-US" sz="1450" dirty="0"/>
          </a:p>
        </p:txBody>
      </p:sp>
      <p:pic>
        <p:nvPicPr>
          <p:cNvPr id="7" name="Image 2" descr="preencoded.png">    </p:cNvPr>
          <p:cNvPicPr>
            <a:picLocks noChangeAspect="1"/>
          </p:cNvPicPr>
          <p:nvPr/>
        </p:nvPicPr>
        <p:blipFill>
          <a:blip r:embed="rId3"/>
          <a:stretch>
            <a:fillRect/>
          </a:stretch>
        </p:blipFill>
        <p:spPr>
          <a:xfrm>
            <a:off x="5125283" y="3852743"/>
            <a:ext cx="4379714" cy="745569"/>
          </a:xfrm>
          <a:prstGeom prst="rect">
            <a:avLst/>
          </a:prstGeom>
        </p:spPr>
      </p:pic>
      <p:sp>
        <p:nvSpPr>
          <p:cNvPr id="8" name="Text 3"/>
          <p:cNvSpPr/>
          <p:nvPr/>
        </p:nvSpPr>
        <p:spPr>
          <a:xfrm>
            <a:off x="5311616" y="4784646"/>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C9C9C0"/>
                </a:solidFill>
                <a:latin typeface="Tomorrow Semi Bold" pitchFamily="34" charset="0"/>
                <a:ea typeface="Tomorrow Semi Bold" pitchFamily="34" charset="-122"/>
                <a:cs typeface="Tomorrow Semi Bold" pitchFamily="34" charset="-120"/>
              </a:rPr>
              <a:t>Hangi Modeller?</a:t>
            </a:r>
            <a:endParaRPr lang="en-US" sz="1800" dirty="0"/>
          </a:p>
        </p:txBody>
      </p:sp>
      <p:sp>
        <p:nvSpPr>
          <p:cNvPr id="9" name="Text 4"/>
          <p:cNvSpPr/>
          <p:nvPr/>
        </p:nvSpPr>
        <p:spPr>
          <a:xfrm>
            <a:off x="5311616" y="5187672"/>
            <a:ext cx="4007048" cy="1193006"/>
          </a:xfrm>
          <a:prstGeom prst="rect">
            <a:avLst/>
          </a:prstGeom>
          <a:noFill/>
          <a:ln/>
        </p:spPr>
        <p:txBody>
          <a:bodyPr wrap="square" lIns="0" tIns="0" rIns="0" bIns="0" rtlCol="0" anchor="t"/>
          <a:lstStyle/>
          <a:p>
            <a:pPr algn="l" indent="0" marL="0">
              <a:lnSpc>
                <a:spcPts val="2300"/>
              </a:lnSpc>
              <a:buNone/>
            </a:pPr>
            <a:r>
              <a:rPr lang="en-US" sz="1450" dirty="0">
                <a:solidFill>
                  <a:srgbClr val="C9C9C0"/>
                </a:solidFill>
                <a:latin typeface="Tomorrow" pitchFamily="34" charset="0"/>
                <a:ea typeface="Tomorrow" pitchFamily="34" charset="-122"/>
                <a:cs typeface="Tomorrow" pitchFamily="34" charset="-120"/>
              </a:rPr>
              <a:t>Distance-based modeller (KNN, SVM) ve gradient descent kullanan algoritmalar (Neural Networks, Logistic Regression) için kritik</a:t>
            </a:r>
            <a:endParaRPr lang="en-US" sz="1450" dirty="0"/>
          </a:p>
        </p:txBody>
      </p:sp>
      <p:pic>
        <p:nvPicPr>
          <p:cNvPr id="10" name="Image 3" descr="preencoded.png">    </p:cNvPr>
          <p:cNvPicPr>
            <a:picLocks noChangeAspect="1"/>
          </p:cNvPicPr>
          <p:nvPr/>
        </p:nvPicPr>
        <p:blipFill>
          <a:blip r:embed="rId4"/>
          <a:stretch>
            <a:fillRect/>
          </a:stretch>
        </p:blipFill>
        <p:spPr>
          <a:xfrm>
            <a:off x="9504998" y="3852743"/>
            <a:ext cx="4379714" cy="745569"/>
          </a:xfrm>
          <a:prstGeom prst="rect">
            <a:avLst/>
          </a:prstGeom>
        </p:spPr>
      </p:pic>
      <p:sp>
        <p:nvSpPr>
          <p:cNvPr id="11" name="Text 5"/>
          <p:cNvSpPr/>
          <p:nvPr/>
        </p:nvSpPr>
        <p:spPr>
          <a:xfrm>
            <a:off x="9691330" y="4784646"/>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C9C9C0"/>
                </a:solidFill>
                <a:latin typeface="Tomorrow Semi Bold" pitchFamily="34" charset="0"/>
                <a:ea typeface="Tomorrow Semi Bold" pitchFamily="34" charset="-122"/>
                <a:cs typeface="Tomorrow Semi Bold" pitchFamily="34" charset="-120"/>
              </a:rPr>
              <a:t>Uygulama</a:t>
            </a:r>
            <a:endParaRPr lang="en-US" sz="1800" dirty="0"/>
          </a:p>
        </p:txBody>
      </p:sp>
      <p:sp>
        <p:nvSpPr>
          <p:cNvPr id="12" name="Text 6"/>
          <p:cNvSpPr/>
          <p:nvPr/>
        </p:nvSpPr>
        <p:spPr>
          <a:xfrm>
            <a:off x="9691330" y="5187672"/>
            <a:ext cx="4007048" cy="596503"/>
          </a:xfrm>
          <a:prstGeom prst="rect">
            <a:avLst/>
          </a:prstGeom>
          <a:noFill/>
          <a:ln/>
        </p:spPr>
        <p:txBody>
          <a:bodyPr wrap="square" lIns="0" tIns="0" rIns="0" bIns="0" rtlCol="0" anchor="t"/>
          <a:lstStyle/>
          <a:p>
            <a:pPr algn="l" indent="0" marL="0">
              <a:lnSpc>
                <a:spcPts val="2300"/>
              </a:lnSpc>
              <a:buNone/>
            </a:pPr>
            <a:r>
              <a:rPr lang="en-US" sz="1450" dirty="0">
                <a:solidFill>
                  <a:srgbClr val="C9C9C0"/>
                </a:solidFill>
                <a:latin typeface="Tomorrow" pitchFamily="34" charset="0"/>
                <a:ea typeface="Tomorrow" pitchFamily="34" charset="-122"/>
                <a:cs typeface="Tomorrow" pitchFamily="34" charset="-120"/>
              </a:rPr>
              <a:t>StandardScaler ile tüm numerical feature'lar 0 mean, 1 std deviation'a dönüştürüldü</a:t>
            </a:r>
            <a:endParaRPr lang="en-US" sz="1450" dirty="0"/>
          </a:p>
        </p:txBody>
      </p:sp>
      <p:sp>
        <p:nvSpPr>
          <p:cNvPr id="13" name="Shape 7"/>
          <p:cNvSpPr/>
          <p:nvPr/>
        </p:nvSpPr>
        <p:spPr>
          <a:xfrm>
            <a:off x="745569" y="6776680"/>
            <a:ext cx="13139261" cy="791885"/>
          </a:xfrm>
          <a:prstGeom prst="roundRect">
            <a:avLst>
              <a:gd name="adj" fmla="val 3531"/>
            </a:avLst>
          </a:prstGeom>
          <a:solidFill>
            <a:srgbClr val="272725"/>
          </a:solidFill>
          <a:ln/>
        </p:spPr>
      </p:sp>
      <p:pic>
        <p:nvPicPr>
          <p:cNvPr id="14" name="Image 4" descr="preencoded.png">    </p:cNvPr>
          <p:cNvPicPr>
            <a:picLocks noChangeAspect="1"/>
          </p:cNvPicPr>
          <p:nvPr/>
        </p:nvPicPr>
        <p:blipFill>
          <a:blip r:embed="rId5"/>
          <a:stretch>
            <a:fillRect/>
          </a:stretch>
        </p:blipFill>
        <p:spPr>
          <a:xfrm>
            <a:off x="931902" y="7067431"/>
            <a:ext cx="232886" cy="186333"/>
          </a:xfrm>
          <a:prstGeom prst="rect">
            <a:avLst/>
          </a:prstGeom>
        </p:spPr>
      </p:pic>
      <p:sp>
        <p:nvSpPr>
          <p:cNvPr id="15" name="Text 8"/>
          <p:cNvSpPr/>
          <p:nvPr/>
        </p:nvSpPr>
        <p:spPr>
          <a:xfrm>
            <a:off x="1351121" y="7009567"/>
            <a:ext cx="12347377" cy="298252"/>
          </a:xfrm>
          <a:prstGeom prst="rect">
            <a:avLst/>
          </a:prstGeom>
          <a:noFill/>
          <a:ln/>
        </p:spPr>
        <p:txBody>
          <a:bodyPr wrap="none" lIns="0" tIns="0" rIns="0" bIns="0" rtlCol="0" anchor="t"/>
          <a:lstStyle/>
          <a:p>
            <a:pPr algn="l" indent="0" marL="0">
              <a:lnSpc>
                <a:spcPts val="2300"/>
              </a:lnSpc>
              <a:buNone/>
            </a:pPr>
            <a:r>
              <a:rPr lang="en-US" sz="1450" b="1" dirty="0">
                <a:solidFill>
                  <a:srgbClr val="FFFFFF"/>
                </a:solidFill>
                <a:latin typeface="Tomorrow" pitchFamily="34" charset="0"/>
                <a:ea typeface="Tomorrow" pitchFamily="34" charset="-122"/>
                <a:cs typeface="Tomorrow" pitchFamily="34" charset="-120"/>
              </a:rPr>
              <a:t>Tree-based modeller</a:t>
            </a:r>
            <a:pPr algn="l" indent="0" marL="0">
              <a:lnSpc>
                <a:spcPts val="2300"/>
              </a:lnSpc>
              <a:buNone/>
            </a:pPr>
            <a:r>
              <a:rPr lang="en-US" sz="1450" dirty="0">
                <a:solidFill>
                  <a:srgbClr val="FFFFFF"/>
                </a:solidFill>
                <a:latin typeface="Tomorrow" pitchFamily="34" charset="0"/>
                <a:ea typeface="Tomorrow" pitchFamily="34" charset="-122"/>
                <a:cs typeface="Tomorrow" pitchFamily="34" charset="-120"/>
              </a:rPr>
              <a:t> (Random Forest, XGBoost) normalizasyona duyarsızdır, ancak tutarlılık için tüm modellere normalize data uygulandı.</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73073" y="532805"/>
            <a:ext cx="4832033" cy="603885"/>
          </a:xfrm>
          <a:prstGeom prst="rect">
            <a:avLst/>
          </a:prstGeom>
          <a:noFill/>
          <a:ln/>
        </p:spPr>
        <p:txBody>
          <a:bodyPr wrap="none" lIns="0" tIns="0" rIns="0" bIns="0" rtlCol="0" anchor="t"/>
          <a:lstStyle/>
          <a:p>
            <a:pPr algn="l" indent="0" marL="0">
              <a:lnSpc>
                <a:spcPts val="4750"/>
              </a:lnSpc>
              <a:buNone/>
            </a:pPr>
            <a:r>
              <a:rPr lang="en-US" sz="3800" dirty="0">
                <a:solidFill>
                  <a:srgbClr val="EDEDE8"/>
                </a:solidFill>
                <a:latin typeface="Tomorrow Semi Bold" pitchFamily="34" charset="0"/>
                <a:ea typeface="Tomorrow Semi Bold" pitchFamily="34" charset="-122"/>
                <a:cs typeface="Tomorrow Semi Bold" pitchFamily="34" charset="-120"/>
              </a:rPr>
              <a:t>Modelleme</a:t>
            </a:r>
            <a:endParaRPr lang="en-US" sz="3800" dirty="0"/>
          </a:p>
        </p:txBody>
      </p:sp>
      <p:sp>
        <p:nvSpPr>
          <p:cNvPr id="3" name="Shape 1"/>
          <p:cNvSpPr/>
          <p:nvPr/>
        </p:nvSpPr>
        <p:spPr>
          <a:xfrm>
            <a:off x="773073" y="4259580"/>
            <a:ext cx="13084254" cy="22860"/>
          </a:xfrm>
          <a:prstGeom prst="roundRect">
            <a:avLst>
              <a:gd name="adj" fmla="val 126827"/>
            </a:avLst>
          </a:prstGeom>
          <a:solidFill>
            <a:srgbClr val="555553"/>
          </a:solidFill>
          <a:ln/>
        </p:spPr>
      </p:sp>
      <p:sp>
        <p:nvSpPr>
          <p:cNvPr id="4" name="Shape 2"/>
          <p:cNvSpPr/>
          <p:nvPr/>
        </p:nvSpPr>
        <p:spPr>
          <a:xfrm>
            <a:off x="3306008" y="3679746"/>
            <a:ext cx="22860" cy="579834"/>
          </a:xfrm>
          <a:prstGeom prst="roundRect">
            <a:avLst>
              <a:gd name="adj" fmla="val 126827"/>
            </a:avLst>
          </a:prstGeom>
          <a:solidFill>
            <a:srgbClr val="555553"/>
          </a:solidFill>
          <a:ln/>
        </p:spPr>
      </p:sp>
      <p:sp>
        <p:nvSpPr>
          <p:cNvPr id="5" name="Shape 3"/>
          <p:cNvSpPr/>
          <p:nvPr/>
        </p:nvSpPr>
        <p:spPr>
          <a:xfrm>
            <a:off x="3100030" y="4042172"/>
            <a:ext cx="434816" cy="434816"/>
          </a:xfrm>
          <a:prstGeom prst="roundRect">
            <a:avLst>
              <a:gd name="adj" fmla="val 6668"/>
            </a:avLst>
          </a:prstGeom>
          <a:solidFill>
            <a:srgbClr val="3C3C3A"/>
          </a:solidFill>
          <a:ln/>
        </p:spPr>
      </p:sp>
      <p:sp>
        <p:nvSpPr>
          <p:cNvPr id="6" name="Text 4"/>
          <p:cNvSpPr/>
          <p:nvPr/>
        </p:nvSpPr>
        <p:spPr>
          <a:xfrm>
            <a:off x="3172480" y="4078426"/>
            <a:ext cx="289917" cy="362307"/>
          </a:xfrm>
          <a:prstGeom prst="rect">
            <a:avLst/>
          </a:prstGeom>
          <a:noFill/>
          <a:ln/>
        </p:spPr>
        <p:txBody>
          <a:bodyPr wrap="none" lIns="0" tIns="0" rIns="0" bIns="0" rtlCol="0" anchor="t"/>
          <a:lstStyle/>
          <a:p>
            <a:pPr algn="ctr" indent="0" marL="0">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1</a:t>
            </a:r>
            <a:endParaRPr lang="en-US" sz="2250" dirty="0"/>
          </a:p>
        </p:txBody>
      </p:sp>
      <p:sp>
        <p:nvSpPr>
          <p:cNvPr id="7" name="Text 5"/>
          <p:cNvSpPr/>
          <p:nvPr/>
        </p:nvSpPr>
        <p:spPr>
          <a:xfrm>
            <a:off x="2109430" y="1523167"/>
            <a:ext cx="2416016" cy="301943"/>
          </a:xfrm>
          <a:prstGeom prst="rect">
            <a:avLst/>
          </a:prstGeom>
          <a:noFill/>
          <a:ln/>
        </p:spPr>
        <p:txBody>
          <a:bodyPr wrap="none" lIns="0" tIns="0" rIns="0" bIns="0" rtlCol="0" anchor="t"/>
          <a:lstStyle/>
          <a:p>
            <a:pPr algn="ctr" indent="0" marL="0">
              <a:lnSpc>
                <a:spcPts val="2350"/>
              </a:lnSpc>
              <a:buNone/>
            </a:pPr>
            <a:r>
              <a:rPr lang="en-US" sz="1900" dirty="0">
                <a:solidFill>
                  <a:srgbClr val="C9C9C0"/>
                </a:solidFill>
                <a:latin typeface="Tomorrow Semi Bold" pitchFamily="34" charset="0"/>
                <a:ea typeface="Tomorrow Semi Bold" pitchFamily="34" charset="-122"/>
                <a:cs typeface="Tomorrow Semi Bold" pitchFamily="34" charset="-120"/>
              </a:rPr>
              <a:t>Çoklu Model Eğitimi</a:t>
            </a:r>
            <a:endParaRPr lang="en-US" sz="1900" dirty="0"/>
          </a:p>
        </p:txBody>
      </p:sp>
      <p:sp>
        <p:nvSpPr>
          <p:cNvPr id="8" name="Text 6"/>
          <p:cNvSpPr/>
          <p:nvPr/>
        </p:nvSpPr>
        <p:spPr>
          <a:xfrm>
            <a:off x="966311" y="1941076"/>
            <a:ext cx="4702254" cy="1545431"/>
          </a:xfrm>
          <a:prstGeom prst="rect">
            <a:avLst/>
          </a:prstGeom>
          <a:noFill/>
          <a:ln/>
        </p:spPr>
        <p:txBody>
          <a:bodyPr wrap="square" lIns="0" tIns="0" rIns="0" bIns="0" rtlCol="0" anchor="t"/>
          <a:lstStyle/>
          <a:p>
            <a:pPr algn="ctr" indent="0" marL="0">
              <a:lnSpc>
                <a:spcPts val="2400"/>
              </a:lnSpc>
              <a:buNone/>
            </a:pPr>
            <a:r>
              <a:rPr lang="en-US" sz="1500" dirty="0">
                <a:solidFill>
                  <a:srgbClr val="C9C9C0"/>
                </a:solidFill>
                <a:latin typeface="Tomorrow" pitchFamily="34" charset="0"/>
                <a:ea typeface="Tomorrow" pitchFamily="34" charset="-122"/>
                <a:cs typeface="Tomorrow" pitchFamily="34" charset="-120"/>
              </a:rPr>
              <a:t>Logistic Regression, Random Forest, XGBoost, SVM gibi farklı 10 adet farklı model sonuçları karşılaştırıldı. En iyi 3 sonucu alan modeller; Logistic Regression, Linear Support Vector Machine, Catboost Classifier.</a:t>
            </a:r>
            <a:endParaRPr lang="en-US" sz="1500" dirty="0"/>
          </a:p>
        </p:txBody>
      </p:sp>
      <p:sp>
        <p:nvSpPr>
          <p:cNvPr id="9" name="Shape 7"/>
          <p:cNvSpPr/>
          <p:nvPr/>
        </p:nvSpPr>
        <p:spPr>
          <a:xfrm>
            <a:off x="5971103" y="4259580"/>
            <a:ext cx="22860" cy="579834"/>
          </a:xfrm>
          <a:prstGeom prst="roundRect">
            <a:avLst>
              <a:gd name="adj" fmla="val 126827"/>
            </a:avLst>
          </a:prstGeom>
          <a:solidFill>
            <a:srgbClr val="555553"/>
          </a:solidFill>
          <a:ln/>
        </p:spPr>
      </p:sp>
      <p:sp>
        <p:nvSpPr>
          <p:cNvPr id="10" name="Shape 8"/>
          <p:cNvSpPr/>
          <p:nvPr/>
        </p:nvSpPr>
        <p:spPr>
          <a:xfrm>
            <a:off x="5765125" y="4042172"/>
            <a:ext cx="434816" cy="434816"/>
          </a:xfrm>
          <a:prstGeom prst="roundRect">
            <a:avLst>
              <a:gd name="adj" fmla="val 6668"/>
            </a:avLst>
          </a:prstGeom>
          <a:solidFill>
            <a:srgbClr val="3C3C3A"/>
          </a:solidFill>
          <a:ln/>
        </p:spPr>
      </p:sp>
      <p:sp>
        <p:nvSpPr>
          <p:cNvPr id="11" name="Text 9"/>
          <p:cNvSpPr/>
          <p:nvPr/>
        </p:nvSpPr>
        <p:spPr>
          <a:xfrm>
            <a:off x="5837575" y="4078426"/>
            <a:ext cx="289917" cy="362307"/>
          </a:xfrm>
          <a:prstGeom prst="rect">
            <a:avLst/>
          </a:prstGeom>
          <a:noFill/>
          <a:ln/>
        </p:spPr>
        <p:txBody>
          <a:bodyPr wrap="none" lIns="0" tIns="0" rIns="0" bIns="0" rtlCol="0" anchor="t"/>
          <a:lstStyle/>
          <a:p>
            <a:pPr algn="ctr" indent="0" marL="0">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2</a:t>
            </a:r>
            <a:endParaRPr lang="en-US" sz="2250" dirty="0"/>
          </a:p>
        </p:txBody>
      </p:sp>
      <p:sp>
        <p:nvSpPr>
          <p:cNvPr id="12" name="Text 10"/>
          <p:cNvSpPr/>
          <p:nvPr/>
        </p:nvSpPr>
        <p:spPr>
          <a:xfrm>
            <a:off x="4525923" y="5032653"/>
            <a:ext cx="2913221" cy="301943"/>
          </a:xfrm>
          <a:prstGeom prst="rect">
            <a:avLst/>
          </a:prstGeom>
          <a:noFill/>
          <a:ln/>
        </p:spPr>
        <p:txBody>
          <a:bodyPr wrap="none" lIns="0" tIns="0" rIns="0" bIns="0" rtlCol="0" anchor="t"/>
          <a:lstStyle/>
          <a:p>
            <a:pPr algn="ctr" indent="0" marL="0">
              <a:lnSpc>
                <a:spcPts val="2350"/>
              </a:lnSpc>
              <a:buNone/>
            </a:pPr>
            <a:r>
              <a:rPr lang="en-US" sz="1900" dirty="0">
                <a:solidFill>
                  <a:srgbClr val="C9C9C0"/>
                </a:solidFill>
                <a:latin typeface="Tomorrow Semi Bold" pitchFamily="34" charset="0"/>
                <a:ea typeface="Tomorrow Semi Bold" pitchFamily="34" charset="-122"/>
                <a:cs typeface="Tomorrow Semi Bold" pitchFamily="34" charset="-120"/>
              </a:rPr>
              <a:t>Hyperparameter Tuning</a:t>
            </a:r>
            <a:endParaRPr lang="en-US" sz="1900" dirty="0"/>
          </a:p>
        </p:txBody>
      </p:sp>
      <p:sp>
        <p:nvSpPr>
          <p:cNvPr id="13" name="Text 11"/>
          <p:cNvSpPr/>
          <p:nvPr/>
        </p:nvSpPr>
        <p:spPr>
          <a:xfrm>
            <a:off x="3631406" y="5450562"/>
            <a:ext cx="4702254" cy="618173"/>
          </a:xfrm>
          <a:prstGeom prst="rect">
            <a:avLst/>
          </a:prstGeom>
          <a:noFill/>
          <a:ln/>
        </p:spPr>
        <p:txBody>
          <a:bodyPr wrap="square" lIns="0" tIns="0" rIns="0" bIns="0" rtlCol="0" anchor="t"/>
          <a:lstStyle/>
          <a:p>
            <a:pPr algn="ctr" indent="0" marL="0">
              <a:lnSpc>
                <a:spcPts val="2400"/>
              </a:lnSpc>
              <a:buNone/>
            </a:pPr>
            <a:r>
              <a:rPr lang="en-US" sz="1500" dirty="0">
                <a:solidFill>
                  <a:srgbClr val="C9C9C0"/>
                </a:solidFill>
                <a:latin typeface="Tomorrow" pitchFamily="34" charset="0"/>
                <a:ea typeface="Tomorrow" pitchFamily="34" charset="-122"/>
                <a:cs typeface="Tomorrow" pitchFamily="34" charset="-120"/>
              </a:rPr>
              <a:t>RandomizedSearchCV ile optimal parametre kombinasyonlarının bulunması.</a:t>
            </a:r>
            <a:endParaRPr lang="en-US" sz="1500" dirty="0"/>
          </a:p>
        </p:txBody>
      </p:sp>
      <p:sp>
        <p:nvSpPr>
          <p:cNvPr id="14" name="Shape 12"/>
          <p:cNvSpPr/>
          <p:nvPr/>
        </p:nvSpPr>
        <p:spPr>
          <a:xfrm>
            <a:off x="8636318" y="3679746"/>
            <a:ext cx="22860" cy="579834"/>
          </a:xfrm>
          <a:prstGeom prst="roundRect">
            <a:avLst>
              <a:gd name="adj" fmla="val 126827"/>
            </a:avLst>
          </a:prstGeom>
          <a:solidFill>
            <a:srgbClr val="555553"/>
          </a:solidFill>
          <a:ln/>
        </p:spPr>
      </p:sp>
      <p:sp>
        <p:nvSpPr>
          <p:cNvPr id="15" name="Shape 13"/>
          <p:cNvSpPr/>
          <p:nvPr/>
        </p:nvSpPr>
        <p:spPr>
          <a:xfrm>
            <a:off x="8430339" y="4042172"/>
            <a:ext cx="434816" cy="434816"/>
          </a:xfrm>
          <a:prstGeom prst="roundRect">
            <a:avLst>
              <a:gd name="adj" fmla="val 6668"/>
            </a:avLst>
          </a:prstGeom>
          <a:solidFill>
            <a:srgbClr val="3C3C3A"/>
          </a:solidFill>
          <a:ln/>
        </p:spPr>
      </p:sp>
      <p:sp>
        <p:nvSpPr>
          <p:cNvPr id="16" name="Text 14"/>
          <p:cNvSpPr/>
          <p:nvPr/>
        </p:nvSpPr>
        <p:spPr>
          <a:xfrm>
            <a:off x="8502789" y="4078426"/>
            <a:ext cx="289917" cy="362307"/>
          </a:xfrm>
          <a:prstGeom prst="rect">
            <a:avLst/>
          </a:prstGeom>
          <a:noFill/>
          <a:ln/>
        </p:spPr>
        <p:txBody>
          <a:bodyPr wrap="none" lIns="0" tIns="0" rIns="0" bIns="0" rtlCol="0" anchor="t"/>
          <a:lstStyle/>
          <a:p>
            <a:pPr algn="ctr" indent="0" marL="0">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3</a:t>
            </a:r>
            <a:endParaRPr lang="en-US" sz="2250" dirty="0"/>
          </a:p>
        </p:txBody>
      </p:sp>
      <p:sp>
        <p:nvSpPr>
          <p:cNvPr id="17" name="Text 15"/>
          <p:cNvSpPr/>
          <p:nvPr/>
        </p:nvSpPr>
        <p:spPr>
          <a:xfrm>
            <a:off x="7439739" y="1523167"/>
            <a:ext cx="2416016" cy="301943"/>
          </a:xfrm>
          <a:prstGeom prst="rect">
            <a:avLst/>
          </a:prstGeom>
          <a:noFill/>
          <a:ln/>
        </p:spPr>
        <p:txBody>
          <a:bodyPr wrap="none" lIns="0" tIns="0" rIns="0" bIns="0" rtlCol="0" anchor="t"/>
          <a:lstStyle/>
          <a:p>
            <a:pPr algn="ctr" indent="0" marL="0">
              <a:lnSpc>
                <a:spcPts val="2350"/>
              </a:lnSpc>
              <a:buNone/>
            </a:pPr>
            <a:r>
              <a:rPr lang="en-US" sz="1900" dirty="0">
                <a:solidFill>
                  <a:srgbClr val="C9C9C0"/>
                </a:solidFill>
                <a:latin typeface="Tomorrow Semi Bold" pitchFamily="34" charset="0"/>
                <a:ea typeface="Tomorrow Semi Bold" pitchFamily="34" charset="-122"/>
                <a:cs typeface="Tomorrow Semi Bold" pitchFamily="34" charset="-120"/>
              </a:rPr>
              <a:t>Cross-Validation</a:t>
            </a:r>
            <a:endParaRPr lang="en-US" sz="1900" dirty="0"/>
          </a:p>
        </p:txBody>
      </p:sp>
      <p:sp>
        <p:nvSpPr>
          <p:cNvPr id="18" name="Text 16"/>
          <p:cNvSpPr/>
          <p:nvPr/>
        </p:nvSpPr>
        <p:spPr>
          <a:xfrm>
            <a:off x="6296620" y="1941076"/>
            <a:ext cx="4702254" cy="618173"/>
          </a:xfrm>
          <a:prstGeom prst="rect">
            <a:avLst/>
          </a:prstGeom>
          <a:noFill/>
          <a:ln/>
        </p:spPr>
        <p:txBody>
          <a:bodyPr wrap="square" lIns="0" tIns="0" rIns="0" bIns="0" rtlCol="0" anchor="t"/>
          <a:lstStyle/>
          <a:p>
            <a:pPr algn="ctr" indent="0" marL="0">
              <a:lnSpc>
                <a:spcPts val="2400"/>
              </a:lnSpc>
              <a:buNone/>
            </a:pPr>
            <a:r>
              <a:rPr lang="en-US" sz="1500" dirty="0">
                <a:solidFill>
                  <a:srgbClr val="C9C9C0"/>
                </a:solidFill>
                <a:latin typeface="Tomorrow" pitchFamily="34" charset="0"/>
                <a:ea typeface="Tomorrow" pitchFamily="34" charset="-122"/>
                <a:cs typeface="Tomorrow" pitchFamily="34" charset="-120"/>
              </a:rPr>
              <a:t>5-fold CV ile model genelleme performansının güvenilir ölçümü</a:t>
            </a:r>
            <a:endParaRPr lang="en-US" sz="1500" dirty="0"/>
          </a:p>
        </p:txBody>
      </p:sp>
      <p:sp>
        <p:nvSpPr>
          <p:cNvPr id="19" name="Shape 17"/>
          <p:cNvSpPr/>
          <p:nvPr/>
        </p:nvSpPr>
        <p:spPr>
          <a:xfrm>
            <a:off x="11301413" y="4259580"/>
            <a:ext cx="22860" cy="579834"/>
          </a:xfrm>
          <a:prstGeom prst="roundRect">
            <a:avLst>
              <a:gd name="adj" fmla="val 126827"/>
            </a:avLst>
          </a:prstGeom>
          <a:solidFill>
            <a:srgbClr val="555553"/>
          </a:solidFill>
          <a:ln/>
        </p:spPr>
      </p:sp>
      <p:sp>
        <p:nvSpPr>
          <p:cNvPr id="20" name="Shape 18"/>
          <p:cNvSpPr/>
          <p:nvPr/>
        </p:nvSpPr>
        <p:spPr>
          <a:xfrm>
            <a:off x="11095434" y="4042172"/>
            <a:ext cx="434816" cy="434816"/>
          </a:xfrm>
          <a:prstGeom prst="roundRect">
            <a:avLst>
              <a:gd name="adj" fmla="val 6668"/>
            </a:avLst>
          </a:prstGeom>
          <a:solidFill>
            <a:srgbClr val="3C3C3A"/>
          </a:solidFill>
          <a:ln/>
        </p:spPr>
      </p:sp>
      <p:sp>
        <p:nvSpPr>
          <p:cNvPr id="21" name="Text 19"/>
          <p:cNvSpPr/>
          <p:nvPr/>
        </p:nvSpPr>
        <p:spPr>
          <a:xfrm>
            <a:off x="11167884" y="4078426"/>
            <a:ext cx="289917" cy="362307"/>
          </a:xfrm>
          <a:prstGeom prst="rect">
            <a:avLst/>
          </a:prstGeom>
          <a:noFill/>
          <a:ln/>
        </p:spPr>
        <p:txBody>
          <a:bodyPr wrap="none" lIns="0" tIns="0" rIns="0" bIns="0" rtlCol="0" anchor="t"/>
          <a:lstStyle/>
          <a:p>
            <a:pPr algn="ctr" indent="0" marL="0">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4</a:t>
            </a:r>
            <a:endParaRPr lang="en-US" sz="2250" dirty="0"/>
          </a:p>
        </p:txBody>
      </p:sp>
      <p:sp>
        <p:nvSpPr>
          <p:cNvPr id="22" name="Text 20"/>
          <p:cNvSpPr/>
          <p:nvPr/>
        </p:nvSpPr>
        <p:spPr>
          <a:xfrm>
            <a:off x="9742646" y="5032653"/>
            <a:ext cx="3140273" cy="301943"/>
          </a:xfrm>
          <a:prstGeom prst="rect">
            <a:avLst/>
          </a:prstGeom>
          <a:noFill/>
          <a:ln/>
        </p:spPr>
        <p:txBody>
          <a:bodyPr wrap="none" lIns="0" tIns="0" rIns="0" bIns="0" rtlCol="0" anchor="t"/>
          <a:lstStyle/>
          <a:p>
            <a:pPr algn="ctr" indent="0" marL="0">
              <a:lnSpc>
                <a:spcPts val="2350"/>
              </a:lnSpc>
              <a:buNone/>
            </a:pPr>
            <a:r>
              <a:rPr lang="en-US" sz="1900" dirty="0">
                <a:solidFill>
                  <a:srgbClr val="C9C9C0"/>
                </a:solidFill>
                <a:latin typeface="Tomorrow Semi Bold" pitchFamily="34" charset="0"/>
                <a:ea typeface="Tomorrow Semi Bold" pitchFamily="34" charset="-122"/>
                <a:cs typeface="Tomorrow Semi Bold" pitchFamily="34" charset="-120"/>
              </a:rPr>
              <a:t>Threshold Optimizasyonu</a:t>
            </a:r>
            <a:endParaRPr lang="en-US" sz="1900" dirty="0"/>
          </a:p>
        </p:txBody>
      </p:sp>
      <p:sp>
        <p:nvSpPr>
          <p:cNvPr id="23" name="Text 21"/>
          <p:cNvSpPr/>
          <p:nvPr/>
        </p:nvSpPr>
        <p:spPr>
          <a:xfrm>
            <a:off x="8961715" y="5450562"/>
            <a:ext cx="4702254" cy="618173"/>
          </a:xfrm>
          <a:prstGeom prst="rect">
            <a:avLst/>
          </a:prstGeom>
          <a:noFill/>
          <a:ln/>
        </p:spPr>
        <p:txBody>
          <a:bodyPr wrap="square" lIns="0" tIns="0" rIns="0" bIns="0" rtlCol="0" anchor="t"/>
          <a:lstStyle/>
          <a:p>
            <a:pPr algn="ctr" indent="0" marL="0">
              <a:lnSpc>
                <a:spcPts val="2400"/>
              </a:lnSpc>
              <a:buNone/>
            </a:pPr>
            <a:r>
              <a:rPr lang="en-US" sz="1500" dirty="0">
                <a:solidFill>
                  <a:srgbClr val="C9C9C0"/>
                </a:solidFill>
                <a:latin typeface="Tomorrow" pitchFamily="34" charset="0"/>
                <a:ea typeface="Tomorrow" pitchFamily="34" charset="-122"/>
                <a:cs typeface="Tomorrow" pitchFamily="34" charset="-120"/>
              </a:rPr>
              <a:t>Business needs'e göre precision-recall trade-off'unun ayarlanması</a:t>
            </a:r>
            <a:endParaRPr lang="en-US" sz="1500" dirty="0"/>
          </a:p>
        </p:txBody>
      </p:sp>
      <p:sp>
        <p:nvSpPr>
          <p:cNvPr id="24" name="Text 22"/>
          <p:cNvSpPr/>
          <p:nvPr/>
        </p:nvSpPr>
        <p:spPr>
          <a:xfrm>
            <a:off x="773073" y="6358652"/>
            <a:ext cx="4436269" cy="362307"/>
          </a:xfrm>
          <a:prstGeom prst="rect">
            <a:avLst/>
          </a:prstGeom>
          <a:noFill/>
          <a:ln/>
        </p:spPr>
        <p:txBody>
          <a:bodyPr wrap="none" lIns="0" tIns="0" rIns="0" bIns="0" rtlCol="0" anchor="t"/>
          <a:lstStyle/>
          <a:p>
            <a:pPr algn="l" indent="0" marL="0">
              <a:lnSpc>
                <a:spcPts val="2850"/>
              </a:lnSpc>
              <a:buNone/>
            </a:pPr>
            <a:r>
              <a:rPr lang="en-US" sz="2250" dirty="0">
                <a:solidFill>
                  <a:srgbClr val="EDEDE8"/>
                </a:solidFill>
                <a:latin typeface="Tomorrow Semi Bold" pitchFamily="34" charset="0"/>
                <a:ea typeface="Tomorrow Semi Bold" pitchFamily="34" charset="-122"/>
                <a:cs typeface="Tomorrow Semi Bold" pitchFamily="34" charset="-120"/>
              </a:rPr>
              <a:t>Model Çeşitliliğinin Avantajları</a:t>
            </a:r>
            <a:endParaRPr lang="en-US" sz="2250" dirty="0"/>
          </a:p>
        </p:txBody>
      </p:sp>
      <p:sp>
        <p:nvSpPr>
          <p:cNvPr id="25" name="Text 23"/>
          <p:cNvSpPr/>
          <p:nvPr/>
        </p:nvSpPr>
        <p:spPr>
          <a:xfrm>
            <a:off x="773073" y="7010876"/>
            <a:ext cx="13084254" cy="309086"/>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9C9C0"/>
                </a:solidFill>
                <a:latin typeface="Tomorrow" pitchFamily="34" charset="0"/>
                <a:ea typeface="Tomorrow" pitchFamily="34" charset="-122"/>
                <a:cs typeface="Tomorrow" pitchFamily="34" charset="-120"/>
              </a:rPr>
              <a:t>Her algoritma farklı patternleri yakalıyor</a:t>
            </a:r>
            <a:endParaRPr lang="en-US" sz="1500" dirty="0"/>
          </a:p>
        </p:txBody>
      </p:sp>
      <p:sp>
        <p:nvSpPr>
          <p:cNvPr id="26" name="Text 24"/>
          <p:cNvSpPr/>
          <p:nvPr/>
        </p:nvSpPr>
        <p:spPr>
          <a:xfrm>
            <a:off x="773073" y="7387590"/>
            <a:ext cx="13084254" cy="309086"/>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9C9C0"/>
                </a:solidFill>
                <a:latin typeface="Tomorrow" pitchFamily="34" charset="0"/>
                <a:ea typeface="Tomorrow" pitchFamily="34" charset="-122"/>
                <a:cs typeface="Tomorrow" pitchFamily="34" charset="-120"/>
              </a:rPr>
              <a:t>Bazı modeller precision olarak daha iyi iken bazıları recall'da daha iyi sonuç verebiliyor.</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25066" y="465177"/>
            <a:ext cx="3282196" cy="410289"/>
          </a:xfrm>
          <a:prstGeom prst="rect">
            <a:avLst/>
          </a:prstGeom>
          <a:noFill/>
          <a:ln/>
        </p:spPr>
        <p:txBody>
          <a:bodyPr wrap="none" lIns="0" tIns="0" rIns="0" bIns="0" rtlCol="0" anchor="t"/>
          <a:lstStyle/>
          <a:p>
            <a:pPr algn="l" indent="0" marL="0">
              <a:lnSpc>
                <a:spcPts val="3200"/>
              </a:lnSpc>
              <a:buNone/>
            </a:pPr>
            <a:r>
              <a:rPr lang="en-US" sz="2550" dirty="0">
                <a:solidFill>
                  <a:srgbClr val="EDEDE8"/>
                </a:solidFill>
                <a:latin typeface="Tomorrow Semi Bold" pitchFamily="34" charset="0"/>
                <a:ea typeface="Tomorrow Semi Bold" pitchFamily="34" charset="-122"/>
                <a:cs typeface="Tomorrow Semi Bold" pitchFamily="34" charset="-120"/>
              </a:rPr>
              <a:t>Modelleme</a:t>
            </a:r>
            <a:endParaRPr lang="en-US" sz="2550" dirty="0"/>
          </a:p>
        </p:txBody>
      </p:sp>
      <p:sp>
        <p:nvSpPr>
          <p:cNvPr id="4" name="Text 1"/>
          <p:cNvSpPr/>
          <p:nvPr/>
        </p:nvSpPr>
        <p:spPr>
          <a:xfrm>
            <a:off x="525066" y="927973"/>
            <a:ext cx="6513552" cy="410289"/>
          </a:xfrm>
          <a:prstGeom prst="rect">
            <a:avLst/>
          </a:prstGeom>
          <a:noFill/>
          <a:ln/>
        </p:spPr>
        <p:txBody>
          <a:bodyPr wrap="none" lIns="0" tIns="0" rIns="0" bIns="0" rtlCol="0" anchor="t"/>
          <a:lstStyle/>
          <a:p>
            <a:pPr algn="l" indent="0" marL="0">
              <a:lnSpc>
                <a:spcPts val="3200"/>
              </a:lnSpc>
              <a:buNone/>
            </a:pPr>
            <a:r>
              <a:rPr lang="en-US" sz="2550" dirty="0">
                <a:solidFill>
                  <a:srgbClr val="EDEDE8"/>
                </a:solidFill>
                <a:latin typeface="Tomorrow Semi Bold" pitchFamily="34" charset="0"/>
                <a:ea typeface="Tomorrow Semi Bold" pitchFamily="34" charset="-122"/>
                <a:cs typeface="Tomorrow Semi Bold" pitchFamily="34" charset="-120"/>
              </a:rPr>
              <a:t>Logistic Regression Model Performansı</a:t>
            </a:r>
            <a:endParaRPr lang="en-US" sz="2550" dirty="0"/>
          </a:p>
        </p:txBody>
      </p:sp>
      <p:sp>
        <p:nvSpPr>
          <p:cNvPr id="5" name="Text 2"/>
          <p:cNvSpPr/>
          <p:nvPr/>
        </p:nvSpPr>
        <p:spPr>
          <a:xfrm>
            <a:off x="525066" y="1535192"/>
            <a:ext cx="8093869" cy="420053"/>
          </a:xfrm>
          <a:prstGeom prst="rect">
            <a:avLst/>
          </a:prstGeom>
          <a:noFill/>
          <a:ln/>
        </p:spPr>
        <p:txBody>
          <a:bodyPr wrap="square" lIns="0" tIns="0" rIns="0" bIns="0" rtlCol="0" anchor="t"/>
          <a:lstStyle/>
          <a:p>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Eğittiğimiz Lojistik Regresyon modelinin performansını test veri seti üzerinde detaylı bir şekilde değerlendirdik. Temel metrikler aşağıdaki gibidir:</a:t>
            </a:r>
            <a:endParaRPr lang="en-US" sz="1000" dirty="0"/>
          </a:p>
        </p:txBody>
      </p:sp>
      <p:sp>
        <p:nvSpPr>
          <p:cNvPr id="6" name="Shape 3"/>
          <p:cNvSpPr/>
          <p:nvPr/>
        </p:nvSpPr>
        <p:spPr>
          <a:xfrm>
            <a:off x="525066" y="2102882"/>
            <a:ext cx="8093869" cy="1281232"/>
          </a:xfrm>
          <a:prstGeom prst="roundRect">
            <a:avLst>
              <a:gd name="adj" fmla="val 1537"/>
            </a:avLst>
          </a:prstGeom>
          <a:solidFill>
            <a:srgbClr val="3C3C3A"/>
          </a:solidFill>
          <a:ln/>
        </p:spPr>
      </p:sp>
      <p:sp>
        <p:nvSpPr>
          <p:cNvPr id="7" name="Shape 4"/>
          <p:cNvSpPr/>
          <p:nvPr/>
        </p:nvSpPr>
        <p:spPr>
          <a:xfrm>
            <a:off x="656273" y="2234089"/>
            <a:ext cx="393859" cy="393859"/>
          </a:xfrm>
          <a:prstGeom prst="roundRect">
            <a:avLst>
              <a:gd name="adj" fmla="val 23214109"/>
            </a:avLst>
          </a:prstGeom>
          <a:solidFill>
            <a:srgbClr val="E1E1DF"/>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619" y="2342436"/>
            <a:ext cx="177165" cy="177165"/>
          </a:xfrm>
          <a:prstGeom prst="rect">
            <a:avLst/>
          </a:prstGeom>
        </p:spPr>
      </p:pic>
      <p:sp>
        <p:nvSpPr>
          <p:cNvPr id="9" name="Text 5"/>
          <p:cNvSpPr/>
          <p:nvPr/>
        </p:nvSpPr>
        <p:spPr>
          <a:xfrm>
            <a:off x="656273" y="2759154"/>
            <a:ext cx="1709737" cy="205026"/>
          </a:xfrm>
          <a:prstGeom prst="rect">
            <a:avLst/>
          </a:prstGeom>
          <a:noFill/>
          <a:ln/>
        </p:spPr>
        <p:txBody>
          <a:bodyPr wrap="none" lIns="0" tIns="0" rIns="0" bIns="0" rtlCol="0" anchor="t"/>
          <a:lstStyle/>
          <a:p>
            <a:pPr algn="l" indent="0" marL="0">
              <a:lnSpc>
                <a:spcPts val="1600"/>
              </a:lnSpc>
              <a:buNone/>
            </a:pPr>
            <a:r>
              <a:rPr lang="en-US" sz="1250" dirty="0">
                <a:solidFill>
                  <a:srgbClr val="C9C9C0"/>
                </a:solidFill>
                <a:latin typeface="Tomorrow Semi Bold" pitchFamily="34" charset="0"/>
                <a:ea typeface="Tomorrow Semi Bold" pitchFamily="34" charset="-122"/>
                <a:cs typeface="Tomorrow Semi Bold" pitchFamily="34" charset="-120"/>
              </a:rPr>
              <a:t>Doğruluk (Accuracy)</a:t>
            </a:r>
            <a:endParaRPr lang="en-US" sz="1250" dirty="0"/>
          </a:p>
        </p:txBody>
      </p:sp>
      <p:sp>
        <p:nvSpPr>
          <p:cNvPr id="10" name="Text 6"/>
          <p:cNvSpPr/>
          <p:nvPr/>
        </p:nvSpPr>
        <p:spPr>
          <a:xfrm>
            <a:off x="656273" y="3042880"/>
            <a:ext cx="7831455" cy="210026"/>
          </a:xfrm>
          <a:prstGeom prst="rect">
            <a:avLst/>
          </a:prstGeom>
          <a:noFill/>
          <a:ln/>
        </p:spPr>
        <p:txBody>
          <a:bodyPr wrap="none" lIns="0" tIns="0" rIns="0" bIns="0" rtlCol="0" anchor="t"/>
          <a:lstStyle/>
          <a:p>
            <a:pPr algn="l" indent="0" marL="0">
              <a:lnSpc>
                <a:spcPts val="1650"/>
              </a:lnSpc>
              <a:buNone/>
            </a:pPr>
            <a:r>
              <a:rPr lang="en-US" sz="1000" b="1" dirty="0">
                <a:solidFill>
                  <a:srgbClr val="C9C9C0"/>
                </a:solidFill>
                <a:latin typeface="Tomorrow" pitchFamily="34" charset="0"/>
                <a:ea typeface="Tomorrow" pitchFamily="34" charset="-122"/>
                <a:cs typeface="Tomorrow" pitchFamily="34" charset="-120"/>
              </a:rPr>
              <a:t>73%</a:t>
            </a:r>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 genel tahmin başarısı</a:t>
            </a:r>
            <a:endParaRPr lang="en-US" sz="1000" dirty="0"/>
          </a:p>
        </p:txBody>
      </p:sp>
      <p:sp>
        <p:nvSpPr>
          <p:cNvPr id="11" name="Shape 7"/>
          <p:cNvSpPr/>
          <p:nvPr/>
        </p:nvSpPr>
        <p:spPr>
          <a:xfrm>
            <a:off x="525066" y="3515320"/>
            <a:ext cx="8093869" cy="1281232"/>
          </a:xfrm>
          <a:prstGeom prst="roundRect">
            <a:avLst>
              <a:gd name="adj" fmla="val 1537"/>
            </a:avLst>
          </a:prstGeom>
          <a:solidFill>
            <a:srgbClr val="3C3C3A"/>
          </a:solidFill>
          <a:ln/>
        </p:spPr>
      </p:sp>
      <p:sp>
        <p:nvSpPr>
          <p:cNvPr id="12" name="Shape 8"/>
          <p:cNvSpPr/>
          <p:nvPr/>
        </p:nvSpPr>
        <p:spPr>
          <a:xfrm>
            <a:off x="656273" y="3646527"/>
            <a:ext cx="393859" cy="393859"/>
          </a:xfrm>
          <a:prstGeom prst="roundRect">
            <a:avLst>
              <a:gd name="adj" fmla="val 23214109"/>
            </a:avLst>
          </a:prstGeom>
          <a:solidFill>
            <a:srgbClr val="E1E1DF"/>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619" y="3754874"/>
            <a:ext cx="177165" cy="177165"/>
          </a:xfrm>
          <a:prstGeom prst="rect">
            <a:avLst/>
          </a:prstGeom>
        </p:spPr>
      </p:pic>
      <p:sp>
        <p:nvSpPr>
          <p:cNvPr id="14" name="Text 9"/>
          <p:cNvSpPr/>
          <p:nvPr/>
        </p:nvSpPr>
        <p:spPr>
          <a:xfrm>
            <a:off x="656273" y="4171593"/>
            <a:ext cx="1641038" cy="205026"/>
          </a:xfrm>
          <a:prstGeom prst="rect">
            <a:avLst/>
          </a:prstGeom>
          <a:noFill/>
          <a:ln/>
        </p:spPr>
        <p:txBody>
          <a:bodyPr wrap="none" lIns="0" tIns="0" rIns="0" bIns="0" rtlCol="0" anchor="t"/>
          <a:lstStyle/>
          <a:p>
            <a:pPr algn="l" indent="0" marL="0">
              <a:lnSpc>
                <a:spcPts val="1600"/>
              </a:lnSpc>
              <a:buNone/>
            </a:pPr>
            <a:r>
              <a:rPr lang="en-US" sz="1250" dirty="0">
                <a:solidFill>
                  <a:srgbClr val="C9C9C0"/>
                </a:solidFill>
                <a:latin typeface="Tomorrow Semi Bold" pitchFamily="34" charset="0"/>
                <a:ea typeface="Tomorrow Semi Bold" pitchFamily="34" charset="-122"/>
                <a:cs typeface="Tomorrow Semi Bold" pitchFamily="34" charset="-120"/>
              </a:rPr>
              <a:t>ROC-AUC</a:t>
            </a:r>
            <a:endParaRPr lang="en-US" sz="1250" dirty="0"/>
          </a:p>
        </p:txBody>
      </p:sp>
      <p:sp>
        <p:nvSpPr>
          <p:cNvPr id="15" name="Text 10"/>
          <p:cNvSpPr/>
          <p:nvPr/>
        </p:nvSpPr>
        <p:spPr>
          <a:xfrm>
            <a:off x="656273" y="4455319"/>
            <a:ext cx="7831455" cy="210026"/>
          </a:xfrm>
          <a:prstGeom prst="rect">
            <a:avLst/>
          </a:prstGeom>
          <a:noFill/>
          <a:ln/>
        </p:spPr>
        <p:txBody>
          <a:bodyPr wrap="none" lIns="0" tIns="0" rIns="0" bIns="0" rtlCol="0" anchor="t"/>
          <a:lstStyle/>
          <a:p>
            <a:pPr algn="l" indent="0" marL="0">
              <a:lnSpc>
                <a:spcPts val="1650"/>
              </a:lnSpc>
              <a:buNone/>
            </a:pPr>
            <a:r>
              <a:rPr lang="en-US" sz="1000" b="1" dirty="0">
                <a:solidFill>
                  <a:srgbClr val="C9C9C0"/>
                </a:solidFill>
                <a:latin typeface="Tomorrow" pitchFamily="34" charset="0"/>
                <a:ea typeface="Tomorrow" pitchFamily="34" charset="-122"/>
                <a:cs typeface="Tomorrow" pitchFamily="34" charset="-120"/>
              </a:rPr>
              <a:t>0.796</a:t>
            </a:r>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 modelin ayrım gücünü gösterir</a:t>
            </a:r>
            <a:endParaRPr lang="en-US" sz="1000" dirty="0"/>
          </a:p>
        </p:txBody>
      </p:sp>
      <p:sp>
        <p:nvSpPr>
          <p:cNvPr id="16" name="Text 11"/>
          <p:cNvSpPr/>
          <p:nvPr/>
        </p:nvSpPr>
        <p:spPr>
          <a:xfrm>
            <a:off x="525066" y="4993481"/>
            <a:ext cx="1879878" cy="205026"/>
          </a:xfrm>
          <a:prstGeom prst="rect">
            <a:avLst/>
          </a:prstGeom>
          <a:noFill/>
          <a:ln/>
        </p:spPr>
        <p:txBody>
          <a:bodyPr wrap="none" lIns="0" tIns="0" rIns="0" bIns="0" rtlCol="0" anchor="t"/>
          <a:lstStyle/>
          <a:p>
            <a:pPr algn="l" indent="0" marL="0">
              <a:lnSpc>
                <a:spcPts val="1600"/>
              </a:lnSpc>
              <a:buNone/>
            </a:pPr>
            <a:r>
              <a:rPr lang="en-US" sz="1250" dirty="0">
                <a:solidFill>
                  <a:srgbClr val="EDEDE8"/>
                </a:solidFill>
                <a:latin typeface="Tomorrow Semi Bold" pitchFamily="34" charset="0"/>
                <a:ea typeface="Tomorrow Semi Bold" pitchFamily="34" charset="-122"/>
                <a:cs typeface="Tomorrow Semi Bold" pitchFamily="34" charset="-120"/>
              </a:rPr>
              <a:t>Sınıf Bazında Metrikler</a:t>
            </a:r>
            <a:endParaRPr lang="en-US" sz="1250" dirty="0"/>
          </a:p>
        </p:txBody>
      </p:sp>
      <p:sp>
        <p:nvSpPr>
          <p:cNvPr id="17" name="Text 12"/>
          <p:cNvSpPr/>
          <p:nvPr/>
        </p:nvSpPr>
        <p:spPr>
          <a:xfrm>
            <a:off x="525066" y="5395436"/>
            <a:ext cx="8093869" cy="210026"/>
          </a:xfrm>
          <a:prstGeom prst="rect">
            <a:avLst/>
          </a:prstGeom>
          <a:noFill/>
          <a:ln/>
        </p:spPr>
        <p:txBody>
          <a:bodyPr wrap="none" lIns="0" tIns="0" rIns="0" bIns="0" rtlCol="0" anchor="t"/>
          <a:lstStyle/>
          <a:p>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Modelin özellikle </a:t>
            </a:r>
            <a:pPr algn="l" indent="0" marL="0">
              <a:lnSpc>
                <a:spcPts val="1650"/>
              </a:lnSpc>
              <a:buNone/>
            </a:pPr>
            <a:r>
              <a:rPr lang="en-US" sz="1000" dirty="0">
                <a:solidFill>
                  <a:srgbClr val="FF0000"/>
                </a:solidFill>
                <a:latin typeface="Tomorrow" pitchFamily="34" charset="0"/>
                <a:ea typeface="Tomorrow" pitchFamily="34" charset="-122"/>
                <a:cs typeface="Tomorrow" pitchFamily="34" charset="-120"/>
              </a:rPr>
              <a:t>ayrılacak çalışanları (Sınıf 1)</a:t>
            </a:r>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 tespit etme yeteneği incelendi:</a:t>
            </a:r>
            <a:endParaRPr lang="en-US" sz="1000" dirty="0"/>
          </a:p>
        </p:txBody>
      </p:sp>
      <p:sp>
        <p:nvSpPr>
          <p:cNvPr id="18" name="Text 13"/>
          <p:cNvSpPr/>
          <p:nvPr/>
        </p:nvSpPr>
        <p:spPr>
          <a:xfrm>
            <a:off x="525066" y="5753100"/>
            <a:ext cx="8093869" cy="420053"/>
          </a:xfrm>
          <a:prstGeom prst="rect">
            <a:avLst/>
          </a:prstGeom>
          <a:noFill/>
          <a:ln/>
        </p:spPr>
        <p:txBody>
          <a:bodyPr wrap="square" lIns="0" tIns="0" rIns="0" bIns="0" rtlCol="0" anchor="t"/>
          <a:lstStyle/>
          <a:p>
            <a:pPr algn="l" marL="342900" indent="-342900">
              <a:lnSpc>
                <a:spcPts val="1650"/>
              </a:lnSpc>
              <a:buSzPct val="100000"/>
              <a:buChar char="•"/>
            </a:pPr>
            <a:r>
              <a:rPr lang="en-US" sz="1000" b="1" dirty="0">
                <a:solidFill>
                  <a:srgbClr val="C9C9C0"/>
                </a:solidFill>
                <a:latin typeface="Tomorrow" pitchFamily="34" charset="0"/>
                <a:ea typeface="Tomorrow" pitchFamily="34" charset="-122"/>
                <a:cs typeface="Tomorrow" pitchFamily="34" charset="-120"/>
              </a:rPr>
              <a:t>Ayrılmayanlar (Sınıf 0):</a:t>
            </a:r>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 Yüksek hassasiyet (%91) ve iyi geri çağırma (%75) ile modelin çoğunluğu doğru sınıflandırdığını görüyoruz.</a:t>
            </a:r>
            <a:endParaRPr lang="en-US" sz="1000" dirty="0"/>
          </a:p>
        </p:txBody>
      </p:sp>
      <p:sp>
        <p:nvSpPr>
          <p:cNvPr id="19" name="Text 14"/>
          <p:cNvSpPr/>
          <p:nvPr/>
        </p:nvSpPr>
        <p:spPr>
          <a:xfrm>
            <a:off x="525066" y="6218992"/>
            <a:ext cx="8093869" cy="630079"/>
          </a:xfrm>
          <a:prstGeom prst="rect">
            <a:avLst/>
          </a:prstGeom>
          <a:noFill/>
          <a:ln/>
        </p:spPr>
        <p:txBody>
          <a:bodyPr wrap="square" lIns="0" tIns="0" rIns="0" bIns="0" rtlCol="0" anchor="t"/>
          <a:lstStyle/>
          <a:p>
            <a:pPr algn="l" marL="342900" indent="-342900">
              <a:lnSpc>
                <a:spcPts val="1650"/>
              </a:lnSpc>
              <a:buSzPct val="100000"/>
              <a:buChar char="•"/>
            </a:pPr>
            <a:r>
              <a:rPr lang="en-US" sz="1000" b="1" dirty="0">
                <a:solidFill>
                  <a:srgbClr val="C9C9C0"/>
                </a:solidFill>
                <a:latin typeface="Tomorrow" pitchFamily="34" charset="0"/>
                <a:ea typeface="Tomorrow" pitchFamily="34" charset="-122"/>
                <a:cs typeface="Tomorrow" pitchFamily="34" charset="-120"/>
              </a:rPr>
              <a:t>Ayrılanlar (Sınıf 1):</a:t>
            </a:r>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 Hassasiyet %32 iken, geri çağırma %62'dir. Bu, modelin ayrılma riski taşıyan çalışanların %62'sini yakalayabildiğini ancak bu tahminlerin %32'sinin gerçekten ayrılanlar olduğunu gösterir. İş hedefleri doğrultusunda bu metriklerin dengesi önemlidir.</a:t>
            </a:r>
            <a:endParaRPr lang="en-US" sz="1000" dirty="0"/>
          </a:p>
        </p:txBody>
      </p:sp>
      <p:sp>
        <p:nvSpPr>
          <p:cNvPr id="20" name="Shape 15"/>
          <p:cNvSpPr/>
          <p:nvPr/>
        </p:nvSpPr>
        <p:spPr>
          <a:xfrm>
            <a:off x="525066" y="6996708"/>
            <a:ext cx="8093869" cy="767715"/>
          </a:xfrm>
          <a:prstGeom prst="roundRect">
            <a:avLst>
              <a:gd name="adj" fmla="val 2565"/>
            </a:avLst>
          </a:prstGeom>
          <a:solidFill>
            <a:srgbClr val="272725"/>
          </a:solidFill>
          <a:ln/>
        </p:spPr>
      </p:sp>
      <p:pic>
        <p:nvPicPr>
          <p:cNvPr id="21" name="Image 3" descr="preencoded.png">    </p:cNvPr>
          <p:cNvPicPr>
            <a:picLocks noChangeAspect="1"/>
          </p:cNvPicPr>
          <p:nvPr/>
        </p:nvPicPr>
        <p:blipFill>
          <a:blip r:embed="rId6"/>
          <a:stretch>
            <a:fillRect/>
          </a:stretch>
        </p:blipFill>
        <p:spPr>
          <a:xfrm>
            <a:off x="656273" y="7198162"/>
            <a:ext cx="164068" cy="131207"/>
          </a:xfrm>
          <a:prstGeom prst="rect">
            <a:avLst/>
          </a:prstGeom>
        </p:spPr>
      </p:pic>
      <p:sp>
        <p:nvSpPr>
          <p:cNvPr id="22" name="Text 16"/>
          <p:cNvSpPr/>
          <p:nvPr/>
        </p:nvSpPr>
        <p:spPr>
          <a:xfrm>
            <a:off x="951547" y="7160657"/>
            <a:ext cx="7536180" cy="420053"/>
          </a:xfrm>
          <a:prstGeom prst="rect">
            <a:avLst/>
          </a:prstGeom>
          <a:noFill/>
          <a:ln/>
        </p:spPr>
        <p:txBody>
          <a:bodyPr wrap="square" lIns="0" tIns="0" rIns="0" bIns="0" rtlCol="0" anchor="t"/>
          <a:lstStyle/>
          <a:p>
            <a:pPr algn="l" indent="0" marL="0">
              <a:lnSpc>
                <a:spcPts val="1650"/>
              </a:lnSpc>
              <a:buNone/>
            </a:pPr>
            <a:r>
              <a:rPr lang="en-US" sz="1000" b="1" dirty="0">
                <a:solidFill>
                  <a:srgbClr val="FFFFFF"/>
                </a:solidFill>
                <a:latin typeface="Tomorrow" pitchFamily="34" charset="0"/>
                <a:ea typeface="Tomorrow" pitchFamily="34" charset="-122"/>
                <a:cs typeface="Tomorrow" pitchFamily="34" charset="-120"/>
              </a:rPr>
              <a:t>Önemli Not:</a:t>
            </a:r>
            <a:pPr algn="l" indent="0" marL="0">
              <a:lnSpc>
                <a:spcPts val="1650"/>
              </a:lnSpc>
              <a:buNone/>
            </a:pPr>
            <a:r>
              <a:rPr lang="en-US" sz="1000" dirty="0">
                <a:solidFill>
                  <a:srgbClr val="FFFFFF"/>
                </a:solidFill>
                <a:latin typeface="Tomorrow" pitchFamily="34" charset="0"/>
                <a:ea typeface="Tomorrow" pitchFamily="34" charset="-122"/>
                <a:cs typeface="Tomorrow" pitchFamily="34" charset="-120"/>
              </a:rPr>
              <a:t> Attrition modellemesinde genellikle </a:t>
            </a:r>
            <a:pPr algn="l" indent="0" marL="0">
              <a:lnSpc>
                <a:spcPts val="1650"/>
              </a:lnSpc>
              <a:buNone/>
            </a:pPr>
            <a:r>
              <a:rPr lang="en-US" sz="1000" b="1" dirty="0">
                <a:solidFill>
                  <a:srgbClr val="FFFFFF"/>
                </a:solidFill>
                <a:latin typeface="Tomorrow" pitchFamily="34" charset="0"/>
                <a:ea typeface="Tomorrow" pitchFamily="34" charset="-122"/>
                <a:cs typeface="Tomorrow" pitchFamily="34" charset="-120"/>
              </a:rPr>
              <a:t>Recall</a:t>
            </a:r>
            <a:pPr algn="l" indent="0" marL="0">
              <a:lnSpc>
                <a:spcPts val="1650"/>
              </a:lnSpc>
              <a:buNone/>
            </a:pPr>
            <a:r>
              <a:rPr lang="en-US" sz="1000" dirty="0">
                <a:solidFill>
                  <a:srgbClr val="FFFFFF"/>
                </a:solidFill>
                <a:latin typeface="Tomorrow" pitchFamily="34" charset="0"/>
                <a:ea typeface="Tomorrow" pitchFamily="34" charset="-122"/>
                <a:cs typeface="Tomorrow" pitchFamily="34" charset="-120"/>
              </a:rPr>
              <a:t> metriği, yani ayrılacak çalışanları ne kadar iyi yakalayabildiğimiz kritik öneme sahiptir. False Negative'ları (ayrılacak olup da kaçırılanlar) minimize etmek iş kararları için daha değerlidir.</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24920" y="587454"/>
            <a:ext cx="3366016" cy="420648"/>
          </a:xfrm>
          <a:prstGeom prst="rect">
            <a:avLst/>
          </a:prstGeom>
          <a:noFill/>
          <a:ln/>
        </p:spPr>
        <p:txBody>
          <a:bodyPr wrap="none" lIns="0" tIns="0" rIns="0" bIns="0" rtlCol="0" anchor="t"/>
          <a:lstStyle/>
          <a:p>
            <a:pPr algn="l" indent="0" marL="0">
              <a:lnSpc>
                <a:spcPts val="3300"/>
              </a:lnSpc>
              <a:buNone/>
            </a:pPr>
            <a:r>
              <a:rPr lang="en-US" sz="2650" dirty="0">
                <a:solidFill>
                  <a:srgbClr val="EDEDE8"/>
                </a:solidFill>
                <a:latin typeface="Tomorrow Semi Bold" pitchFamily="34" charset="0"/>
                <a:ea typeface="Tomorrow Semi Bold" pitchFamily="34" charset="-122"/>
                <a:cs typeface="Tomorrow Semi Bold" pitchFamily="34" charset="-120"/>
              </a:rPr>
              <a:t>Modelleme</a:t>
            </a:r>
            <a:endParaRPr lang="en-US" sz="2650" dirty="0"/>
          </a:p>
        </p:txBody>
      </p:sp>
      <p:sp>
        <p:nvSpPr>
          <p:cNvPr id="4" name="Text 1"/>
          <p:cNvSpPr/>
          <p:nvPr/>
        </p:nvSpPr>
        <p:spPr>
          <a:xfrm>
            <a:off x="6024920" y="1061918"/>
            <a:ext cx="5084802" cy="420648"/>
          </a:xfrm>
          <a:prstGeom prst="rect">
            <a:avLst/>
          </a:prstGeom>
          <a:noFill/>
          <a:ln/>
        </p:spPr>
        <p:txBody>
          <a:bodyPr wrap="none" lIns="0" tIns="0" rIns="0" bIns="0" rtlCol="0" anchor="t"/>
          <a:lstStyle/>
          <a:p>
            <a:pPr algn="l" indent="0" marL="0">
              <a:lnSpc>
                <a:spcPts val="3300"/>
              </a:lnSpc>
              <a:buNone/>
            </a:pPr>
            <a:r>
              <a:rPr lang="en-US" sz="2650" dirty="0">
                <a:solidFill>
                  <a:srgbClr val="EDEDE8"/>
                </a:solidFill>
                <a:latin typeface="Tomorrow Semi Bold" pitchFamily="34" charset="0"/>
                <a:ea typeface="Tomorrow Semi Bold" pitchFamily="34" charset="-122"/>
                <a:cs typeface="Tomorrow Semi Bold" pitchFamily="34" charset="-120"/>
              </a:rPr>
              <a:t>LinearSVC Model Performansı</a:t>
            </a:r>
            <a:endParaRPr lang="en-US" sz="2650" dirty="0"/>
          </a:p>
        </p:txBody>
      </p:sp>
      <p:sp>
        <p:nvSpPr>
          <p:cNvPr id="5" name="Text 2"/>
          <p:cNvSpPr/>
          <p:nvPr/>
        </p:nvSpPr>
        <p:spPr>
          <a:xfrm>
            <a:off x="6024920" y="1684496"/>
            <a:ext cx="8066961" cy="215384"/>
          </a:xfrm>
          <a:prstGeom prst="rect">
            <a:avLst/>
          </a:prstGeom>
          <a:noFill/>
          <a:ln/>
        </p:spPr>
        <p:txBody>
          <a:bodyPr wrap="none" lIns="0" tIns="0" rIns="0" bIns="0" rtlCol="0" anchor="t"/>
          <a:lstStyle/>
          <a:p>
            <a:pPr algn="l" indent="0" marL="0">
              <a:lnSpc>
                <a:spcPts val="1650"/>
              </a:lnSpc>
              <a:buNone/>
            </a:pPr>
            <a:r>
              <a:rPr lang="en-US" sz="1050" dirty="0">
                <a:solidFill>
                  <a:srgbClr val="C9C9C0"/>
                </a:solidFill>
                <a:latin typeface="Tomorrow" pitchFamily="34" charset="0"/>
                <a:ea typeface="Tomorrow" pitchFamily="34" charset="-122"/>
                <a:cs typeface="Tomorrow" pitchFamily="34" charset="-120"/>
              </a:rPr>
              <a:t>LinearSVC modelimizin test veri seti üzerindeki performansını değerlendirdik. İşte temel metrikler:</a:t>
            </a:r>
            <a:endParaRPr lang="en-US" sz="1050" dirty="0"/>
          </a:p>
        </p:txBody>
      </p:sp>
      <p:sp>
        <p:nvSpPr>
          <p:cNvPr id="6" name="Shape 3"/>
          <p:cNvSpPr/>
          <p:nvPr/>
        </p:nvSpPr>
        <p:spPr>
          <a:xfrm>
            <a:off x="6024920" y="2051328"/>
            <a:ext cx="8066961" cy="1313974"/>
          </a:xfrm>
          <a:prstGeom prst="roundRect">
            <a:avLst>
              <a:gd name="adj" fmla="val 1537"/>
            </a:avLst>
          </a:prstGeom>
          <a:solidFill>
            <a:srgbClr val="3C3C3A"/>
          </a:solidFill>
          <a:ln/>
        </p:spPr>
      </p:sp>
      <p:sp>
        <p:nvSpPr>
          <p:cNvPr id="7" name="Shape 4"/>
          <p:cNvSpPr/>
          <p:nvPr/>
        </p:nvSpPr>
        <p:spPr>
          <a:xfrm>
            <a:off x="6159460" y="2185868"/>
            <a:ext cx="403860" cy="403860"/>
          </a:xfrm>
          <a:prstGeom prst="roundRect">
            <a:avLst>
              <a:gd name="adj" fmla="val 22639245"/>
            </a:avLst>
          </a:prstGeom>
          <a:solidFill>
            <a:srgbClr val="E1E1DF"/>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0546" y="2296954"/>
            <a:ext cx="181689" cy="181689"/>
          </a:xfrm>
          <a:prstGeom prst="rect">
            <a:avLst/>
          </a:prstGeom>
        </p:spPr>
      </p:pic>
      <p:sp>
        <p:nvSpPr>
          <p:cNvPr id="9" name="Text 5"/>
          <p:cNvSpPr/>
          <p:nvPr/>
        </p:nvSpPr>
        <p:spPr>
          <a:xfrm>
            <a:off x="6159460" y="2724269"/>
            <a:ext cx="1754386" cy="210383"/>
          </a:xfrm>
          <a:prstGeom prst="rect">
            <a:avLst/>
          </a:prstGeom>
          <a:noFill/>
          <a:ln/>
        </p:spPr>
        <p:txBody>
          <a:bodyPr wrap="none" lIns="0" tIns="0" rIns="0" bIns="0" rtlCol="0" anchor="t"/>
          <a:lstStyle/>
          <a:p>
            <a:pPr algn="l" indent="0" marL="0">
              <a:lnSpc>
                <a:spcPts val="1650"/>
              </a:lnSpc>
              <a:buNone/>
            </a:pPr>
            <a:r>
              <a:rPr lang="en-US" sz="1300" dirty="0">
                <a:solidFill>
                  <a:srgbClr val="C9C9C0"/>
                </a:solidFill>
                <a:latin typeface="Tomorrow Semi Bold" pitchFamily="34" charset="0"/>
                <a:ea typeface="Tomorrow Semi Bold" pitchFamily="34" charset="-122"/>
                <a:cs typeface="Tomorrow Semi Bold" pitchFamily="34" charset="-120"/>
              </a:rPr>
              <a:t>Doğruluk (Accuracy)</a:t>
            </a:r>
            <a:endParaRPr lang="en-US" sz="1300" dirty="0"/>
          </a:p>
        </p:txBody>
      </p:sp>
      <p:sp>
        <p:nvSpPr>
          <p:cNvPr id="10" name="Text 6"/>
          <p:cNvSpPr/>
          <p:nvPr/>
        </p:nvSpPr>
        <p:spPr>
          <a:xfrm>
            <a:off x="6159460" y="3015377"/>
            <a:ext cx="7797879" cy="215384"/>
          </a:xfrm>
          <a:prstGeom prst="rect">
            <a:avLst/>
          </a:prstGeom>
          <a:noFill/>
          <a:ln/>
        </p:spPr>
        <p:txBody>
          <a:bodyPr wrap="none" lIns="0" tIns="0" rIns="0" bIns="0" rtlCol="0" anchor="t"/>
          <a:lstStyle/>
          <a:p>
            <a:pPr algn="l" indent="0" marL="0">
              <a:lnSpc>
                <a:spcPts val="1650"/>
              </a:lnSpc>
              <a:buNone/>
            </a:pPr>
            <a:r>
              <a:rPr lang="en-US" sz="1050" b="1" dirty="0">
                <a:solidFill>
                  <a:srgbClr val="C9C9C0"/>
                </a:solidFill>
                <a:latin typeface="Tomorrow" pitchFamily="34" charset="0"/>
                <a:ea typeface="Tomorrow" pitchFamily="34" charset="-122"/>
                <a:cs typeface="Tomorrow" pitchFamily="34" charset="-120"/>
              </a:rPr>
              <a:t>75%</a:t>
            </a:r>
            <a:pPr algn="l" indent="0" marL="0">
              <a:lnSpc>
                <a:spcPts val="1650"/>
              </a:lnSpc>
              <a:buNone/>
            </a:pPr>
            <a:r>
              <a:rPr lang="en-US" sz="1050" dirty="0">
                <a:solidFill>
                  <a:srgbClr val="C9C9C0"/>
                </a:solidFill>
                <a:latin typeface="Tomorrow" pitchFamily="34" charset="0"/>
                <a:ea typeface="Tomorrow" pitchFamily="34" charset="-122"/>
                <a:cs typeface="Tomorrow" pitchFamily="34" charset="-120"/>
              </a:rPr>
              <a:t> genel tahmin başarısı</a:t>
            </a:r>
            <a:endParaRPr lang="en-US" sz="1050" dirty="0"/>
          </a:p>
        </p:txBody>
      </p:sp>
      <p:sp>
        <p:nvSpPr>
          <p:cNvPr id="11" name="Shape 7"/>
          <p:cNvSpPr/>
          <p:nvPr/>
        </p:nvSpPr>
        <p:spPr>
          <a:xfrm>
            <a:off x="6024920" y="3499842"/>
            <a:ext cx="8066961" cy="1313974"/>
          </a:xfrm>
          <a:prstGeom prst="roundRect">
            <a:avLst>
              <a:gd name="adj" fmla="val 1537"/>
            </a:avLst>
          </a:prstGeom>
          <a:solidFill>
            <a:srgbClr val="3C3C3A"/>
          </a:solidFill>
          <a:ln/>
        </p:spPr>
      </p:sp>
      <p:sp>
        <p:nvSpPr>
          <p:cNvPr id="12" name="Shape 8"/>
          <p:cNvSpPr/>
          <p:nvPr/>
        </p:nvSpPr>
        <p:spPr>
          <a:xfrm>
            <a:off x="6159460" y="3634383"/>
            <a:ext cx="403860" cy="403860"/>
          </a:xfrm>
          <a:prstGeom prst="roundRect">
            <a:avLst>
              <a:gd name="adj" fmla="val 22639245"/>
            </a:avLst>
          </a:prstGeom>
          <a:solidFill>
            <a:srgbClr val="E1E1DF"/>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0546" y="3745468"/>
            <a:ext cx="181689" cy="181689"/>
          </a:xfrm>
          <a:prstGeom prst="rect">
            <a:avLst/>
          </a:prstGeom>
        </p:spPr>
      </p:pic>
      <p:sp>
        <p:nvSpPr>
          <p:cNvPr id="14" name="Text 9"/>
          <p:cNvSpPr/>
          <p:nvPr/>
        </p:nvSpPr>
        <p:spPr>
          <a:xfrm>
            <a:off x="6159460" y="4172783"/>
            <a:ext cx="1682948" cy="210383"/>
          </a:xfrm>
          <a:prstGeom prst="rect">
            <a:avLst/>
          </a:prstGeom>
          <a:noFill/>
          <a:ln/>
        </p:spPr>
        <p:txBody>
          <a:bodyPr wrap="none" lIns="0" tIns="0" rIns="0" bIns="0" rtlCol="0" anchor="t"/>
          <a:lstStyle/>
          <a:p>
            <a:pPr algn="l" indent="0" marL="0">
              <a:lnSpc>
                <a:spcPts val="1650"/>
              </a:lnSpc>
              <a:buNone/>
            </a:pPr>
            <a:r>
              <a:rPr lang="en-US" sz="1300" dirty="0">
                <a:solidFill>
                  <a:srgbClr val="C9C9C0"/>
                </a:solidFill>
                <a:latin typeface="Tomorrow Semi Bold" pitchFamily="34" charset="0"/>
                <a:ea typeface="Tomorrow Semi Bold" pitchFamily="34" charset="-122"/>
                <a:cs typeface="Tomorrow Semi Bold" pitchFamily="34" charset="-120"/>
              </a:rPr>
              <a:t>ROC-AUC</a:t>
            </a:r>
            <a:endParaRPr lang="en-US" sz="1300" dirty="0"/>
          </a:p>
        </p:txBody>
      </p:sp>
      <p:sp>
        <p:nvSpPr>
          <p:cNvPr id="15" name="Text 10"/>
          <p:cNvSpPr/>
          <p:nvPr/>
        </p:nvSpPr>
        <p:spPr>
          <a:xfrm>
            <a:off x="6159460" y="4463891"/>
            <a:ext cx="7797879" cy="215384"/>
          </a:xfrm>
          <a:prstGeom prst="rect">
            <a:avLst/>
          </a:prstGeom>
          <a:noFill/>
          <a:ln/>
        </p:spPr>
        <p:txBody>
          <a:bodyPr wrap="none" lIns="0" tIns="0" rIns="0" bIns="0" rtlCol="0" anchor="t"/>
          <a:lstStyle/>
          <a:p>
            <a:pPr algn="l" indent="0" marL="0">
              <a:lnSpc>
                <a:spcPts val="1650"/>
              </a:lnSpc>
              <a:buNone/>
            </a:pPr>
            <a:r>
              <a:rPr lang="en-US" sz="1050" b="1" dirty="0">
                <a:solidFill>
                  <a:srgbClr val="C9C9C0"/>
                </a:solidFill>
                <a:latin typeface="Tomorrow" pitchFamily="34" charset="0"/>
                <a:ea typeface="Tomorrow" pitchFamily="34" charset="-122"/>
                <a:cs typeface="Tomorrow" pitchFamily="34" charset="-120"/>
              </a:rPr>
              <a:t>0.795</a:t>
            </a:r>
            <a:pPr algn="l" indent="0" marL="0">
              <a:lnSpc>
                <a:spcPts val="1650"/>
              </a:lnSpc>
              <a:buNone/>
            </a:pPr>
            <a:r>
              <a:rPr lang="en-US" sz="1050" dirty="0">
                <a:solidFill>
                  <a:srgbClr val="C9C9C0"/>
                </a:solidFill>
                <a:latin typeface="Tomorrow" pitchFamily="34" charset="0"/>
                <a:ea typeface="Tomorrow" pitchFamily="34" charset="-122"/>
                <a:cs typeface="Tomorrow" pitchFamily="34" charset="-120"/>
              </a:rPr>
              <a:t> modelin ayrım gücünü gösterir</a:t>
            </a:r>
            <a:endParaRPr lang="en-US" sz="1050" dirty="0"/>
          </a:p>
        </p:txBody>
      </p:sp>
      <p:sp>
        <p:nvSpPr>
          <p:cNvPr id="16" name="Text 11"/>
          <p:cNvSpPr/>
          <p:nvPr/>
        </p:nvSpPr>
        <p:spPr>
          <a:xfrm>
            <a:off x="6024920" y="5015746"/>
            <a:ext cx="1929051" cy="210383"/>
          </a:xfrm>
          <a:prstGeom prst="rect">
            <a:avLst/>
          </a:prstGeom>
          <a:noFill/>
          <a:ln/>
        </p:spPr>
        <p:txBody>
          <a:bodyPr wrap="none" lIns="0" tIns="0" rIns="0" bIns="0" rtlCol="0" anchor="t"/>
          <a:lstStyle/>
          <a:p>
            <a:pPr algn="l" indent="0" marL="0">
              <a:lnSpc>
                <a:spcPts val="1650"/>
              </a:lnSpc>
              <a:buNone/>
            </a:pPr>
            <a:r>
              <a:rPr lang="en-US" sz="1300" dirty="0">
                <a:solidFill>
                  <a:srgbClr val="EDEDE8"/>
                </a:solidFill>
                <a:latin typeface="Tomorrow Semi Bold" pitchFamily="34" charset="0"/>
                <a:ea typeface="Tomorrow Semi Bold" pitchFamily="34" charset="-122"/>
                <a:cs typeface="Tomorrow Semi Bold" pitchFamily="34" charset="-120"/>
              </a:rPr>
              <a:t>Sınıf Bazında Metrikler</a:t>
            </a:r>
            <a:endParaRPr lang="en-US" sz="1300" dirty="0"/>
          </a:p>
        </p:txBody>
      </p:sp>
      <p:sp>
        <p:nvSpPr>
          <p:cNvPr id="17" name="Text 12"/>
          <p:cNvSpPr/>
          <p:nvPr/>
        </p:nvSpPr>
        <p:spPr>
          <a:xfrm>
            <a:off x="6024920" y="5428059"/>
            <a:ext cx="8066961" cy="215384"/>
          </a:xfrm>
          <a:prstGeom prst="rect">
            <a:avLst/>
          </a:prstGeom>
          <a:noFill/>
          <a:ln/>
        </p:spPr>
        <p:txBody>
          <a:bodyPr wrap="none" lIns="0" tIns="0" rIns="0" bIns="0" rtlCol="0" anchor="t"/>
          <a:lstStyle/>
          <a:p>
            <a:pPr algn="l" indent="0" marL="0">
              <a:lnSpc>
                <a:spcPts val="1650"/>
              </a:lnSpc>
              <a:buNone/>
            </a:pPr>
            <a:r>
              <a:rPr lang="en-US" sz="1050" dirty="0">
                <a:solidFill>
                  <a:srgbClr val="C9C9C0"/>
                </a:solidFill>
                <a:latin typeface="Tomorrow" pitchFamily="34" charset="0"/>
                <a:ea typeface="Tomorrow" pitchFamily="34" charset="-122"/>
                <a:cs typeface="Tomorrow" pitchFamily="34" charset="-120"/>
              </a:rPr>
              <a:t>Modelin özellikle </a:t>
            </a:r>
            <a:pPr algn="l" indent="0" marL="0">
              <a:lnSpc>
                <a:spcPts val="1650"/>
              </a:lnSpc>
              <a:buNone/>
            </a:pPr>
            <a:r>
              <a:rPr lang="en-US" sz="1050" dirty="0">
                <a:solidFill>
                  <a:srgbClr val="FF0000"/>
                </a:solidFill>
                <a:latin typeface="Tomorrow" pitchFamily="34" charset="0"/>
                <a:ea typeface="Tomorrow" pitchFamily="34" charset="-122"/>
                <a:cs typeface="Tomorrow" pitchFamily="34" charset="-120"/>
              </a:rPr>
              <a:t>ayrılacak çalışanları (Sınıf 1)</a:t>
            </a:r>
            <a:pPr algn="l" indent="0" marL="0">
              <a:lnSpc>
                <a:spcPts val="1650"/>
              </a:lnSpc>
              <a:buNone/>
            </a:pPr>
            <a:r>
              <a:rPr lang="en-US" sz="1050" dirty="0">
                <a:solidFill>
                  <a:srgbClr val="C9C9C0"/>
                </a:solidFill>
                <a:latin typeface="Tomorrow" pitchFamily="34" charset="0"/>
                <a:ea typeface="Tomorrow" pitchFamily="34" charset="-122"/>
                <a:cs typeface="Tomorrow" pitchFamily="34" charset="-120"/>
              </a:rPr>
              <a:t> tespit etme yeteneği incelendi:</a:t>
            </a:r>
            <a:endParaRPr lang="en-US" sz="1050" dirty="0"/>
          </a:p>
        </p:txBody>
      </p:sp>
      <p:sp>
        <p:nvSpPr>
          <p:cNvPr id="18" name="Text 13"/>
          <p:cNvSpPr/>
          <p:nvPr/>
        </p:nvSpPr>
        <p:spPr>
          <a:xfrm>
            <a:off x="6024920" y="5794891"/>
            <a:ext cx="8066961" cy="430768"/>
          </a:xfrm>
          <a:prstGeom prst="rect">
            <a:avLst/>
          </a:prstGeom>
          <a:noFill/>
          <a:ln/>
        </p:spPr>
        <p:txBody>
          <a:bodyPr wrap="square" lIns="0" tIns="0" rIns="0" bIns="0" rtlCol="0" anchor="t"/>
          <a:lstStyle/>
          <a:p>
            <a:pPr algn="l" marL="342900" indent="-342900">
              <a:lnSpc>
                <a:spcPts val="1650"/>
              </a:lnSpc>
              <a:buSzPct val="100000"/>
              <a:buChar char="•"/>
            </a:pPr>
            <a:r>
              <a:rPr lang="en-US" sz="1050" b="1" dirty="0">
                <a:solidFill>
                  <a:srgbClr val="C9C9C0"/>
                </a:solidFill>
                <a:latin typeface="Tomorrow" pitchFamily="34" charset="0"/>
                <a:ea typeface="Tomorrow" pitchFamily="34" charset="-122"/>
                <a:cs typeface="Tomorrow" pitchFamily="34" charset="-120"/>
              </a:rPr>
              <a:t>Ayrılmayanlar (Sınıf 0):</a:t>
            </a:r>
            <a:pPr algn="l" indent="0" marL="0">
              <a:lnSpc>
                <a:spcPts val="1650"/>
              </a:lnSpc>
              <a:buNone/>
            </a:pPr>
            <a:r>
              <a:rPr lang="en-US" sz="1050" dirty="0">
                <a:solidFill>
                  <a:srgbClr val="C9C9C0"/>
                </a:solidFill>
                <a:latin typeface="Tomorrow" pitchFamily="34" charset="0"/>
                <a:ea typeface="Tomorrow" pitchFamily="34" charset="-122"/>
                <a:cs typeface="Tomorrow" pitchFamily="34" charset="-120"/>
              </a:rPr>
              <a:t> Yüksek hassasiyet (%91) ve iyi geri çağırma (%78) ile modelin büyük çoğunluğu doğru sınıflandırdığını görüyoruz.</a:t>
            </a:r>
            <a:endParaRPr lang="en-US" sz="1050" dirty="0"/>
          </a:p>
        </p:txBody>
      </p:sp>
      <p:sp>
        <p:nvSpPr>
          <p:cNvPr id="19" name="Text 14"/>
          <p:cNvSpPr/>
          <p:nvPr/>
        </p:nvSpPr>
        <p:spPr>
          <a:xfrm>
            <a:off x="6024920" y="6272689"/>
            <a:ext cx="8066961" cy="430768"/>
          </a:xfrm>
          <a:prstGeom prst="rect">
            <a:avLst/>
          </a:prstGeom>
          <a:noFill/>
          <a:ln/>
        </p:spPr>
        <p:txBody>
          <a:bodyPr wrap="square" lIns="0" tIns="0" rIns="0" bIns="0" rtlCol="0" anchor="t"/>
          <a:lstStyle/>
          <a:p>
            <a:pPr algn="l" marL="342900" indent="-342900">
              <a:lnSpc>
                <a:spcPts val="1650"/>
              </a:lnSpc>
              <a:buSzPct val="100000"/>
              <a:buChar char="•"/>
            </a:pPr>
            <a:r>
              <a:rPr lang="en-US" sz="1050" b="1" dirty="0">
                <a:solidFill>
                  <a:srgbClr val="C9C9C0"/>
                </a:solidFill>
                <a:latin typeface="Tomorrow" pitchFamily="34" charset="0"/>
                <a:ea typeface="Tomorrow" pitchFamily="34" charset="-122"/>
                <a:cs typeface="Tomorrow" pitchFamily="34" charset="-120"/>
              </a:rPr>
              <a:t>Ayrılanlar (Sınıf 1):</a:t>
            </a:r>
            <a:pPr algn="l" indent="0" marL="0">
              <a:lnSpc>
                <a:spcPts val="1650"/>
              </a:lnSpc>
              <a:buNone/>
            </a:pPr>
            <a:r>
              <a:rPr lang="en-US" sz="1050" dirty="0">
                <a:solidFill>
                  <a:srgbClr val="C9C9C0"/>
                </a:solidFill>
                <a:latin typeface="Tomorrow" pitchFamily="34" charset="0"/>
                <a:ea typeface="Tomorrow" pitchFamily="34" charset="-122"/>
                <a:cs typeface="Tomorrow" pitchFamily="34" charset="-120"/>
              </a:rPr>
              <a:t> Hassasiyet %35 iken, geri çağırma %62'dir. Bu, modelin ayrılma riski taşıyan çalışanların %62'sini yakalayabildiğini ancak bu tahminlerin %35'inin gerçekten ayrılanlar olduğunu gösterir.</a:t>
            </a:r>
            <a:endParaRPr lang="en-US" sz="1050" dirty="0"/>
          </a:p>
        </p:txBody>
      </p:sp>
      <p:sp>
        <p:nvSpPr>
          <p:cNvPr id="20" name="Shape 15"/>
          <p:cNvSpPr/>
          <p:nvPr/>
        </p:nvSpPr>
        <p:spPr>
          <a:xfrm>
            <a:off x="6024920" y="6854904"/>
            <a:ext cx="8066961" cy="787241"/>
          </a:xfrm>
          <a:prstGeom prst="roundRect">
            <a:avLst>
              <a:gd name="adj" fmla="val 2565"/>
            </a:avLst>
          </a:prstGeom>
          <a:solidFill>
            <a:srgbClr val="272725"/>
          </a:solidFill>
          <a:ln/>
        </p:spPr>
      </p:sp>
      <p:pic>
        <p:nvPicPr>
          <p:cNvPr id="21" name="Image 3" descr="preencoded.png">    </p:cNvPr>
          <p:cNvPicPr>
            <a:picLocks noChangeAspect="1"/>
          </p:cNvPicPr>
          <p:nvPr/>
        </p:nvPicPr>
        <p:blipFill>
          <a:blip r:embed="rId6"/>
          <a:stretch>
            <a:fillRect/>
          </a:stretch>
        </p:blipFill>
        <p:spPr>
          <a:xfrm>
            <a:off x="6159460" y="7065288"/>
            <a:ext cx="168235" cy="134541"/>
          </a:xfrm>
          <a:prstGeom prst="rect">
            <a:avLst/>
          </a:prstGeom>
        </p:spPr>
      </p:pic>
      <p:sp>
        <p:nvSpPr>
          <p:cNvPr id="22" name="Text 16"/>
          <p:cNvSpPr/>
          <p:nvPr/>
        </p:nvSpPr>
        <p:spPr>
          <a:xfrm>
            <a:off x="6462236" y="7023021"/>
            <a:ext cx="7495103" cy="430768"/>
          </a:xfrm>
          <a:prstGeom prst="rect">
            <a:avLst/>
          </a:prstGeom>
          <a:noFill/>
          <a:ln/>
        </p:spPr>
        <p:txBody>
          <a:bodyPr wrap="square" lIns="0" tIns="0" rIns="0" bIns="0" rtlCol="0" anchor="t"/>
          <a:lstStyle/>
          <a:p>
            <a:pPr algn="l" indent="0" marL="0">
              <a:lnSpc>
                <a:spcPts val="1650"/>
              </a:lnSpc>
              <a:buNone/>
            </a:pPr>
            <a:r>
              <a:rPr lang="en-US" sz="1050" b="1" dirty="0">
                <a:solidFill>
                  <a:srgbClr val="FFFFFF"/>
                </a:solidFill>
                <a:latin typeface="Tomorrow" pitchFamily="34" charset="0"/>
                <a:ea typeface="Tomorrow" pitchFamily="34" charset="-122"/>
                <a:cs typeface="Tomorrow" pitchFamily="34" charset="-120"/>
              </a:rPr>
              <a:t>Önemli Not:</a:t>
            </a:r>
            <a:pPr algn="l" indent="0" marL="0">
              <a:lnSpc>
                <a:spcPts val="1650"/>
              </a:lnSpc>
              <a:buNone/>
            </a:pPr>
            <a:r>
              <a:rPr lang="en-US" sz="1050" dirty="0">
                <a:solidFill>
                  <a:srgbClr val="FFFFFF"/>
                </a:solidFill>
                <a:latin typeface="Tomorrow" pitchFamily="34" charset="0"/>
                <a:ea typeface="Tomorrow" pitchFamily="34" charset="-122"/>
                <a:cs typeface="Tomorrow" pitchFamily="34" charset="-120"/>
              </a:rPr>
              <a:t> Attrition modellemesinde </a:t>
            </a:r>
            <a:pPr algn="l" indent="0" marL="0">
              <a:lnSpc>
                <a:spcPts val="1650"/>
              </a:lnSpc>
              <a:buNone/>
            </a:pPr>
            <a:r>
              <a:rPr lang="en-US" sz="1050" b="1" dirty="0">
                <a:solidFill>
                  <a:srgbClr val="FFFFFF"/>
                </a:solidFill>
                <a:latin typeface="Tomorrow" pitchFamily="34" charset="0"/>
                <a:ea typeface="Tomorrow" pitchFamily="34" charset="-122"/>
                <a:cs typeface="Tomorrow" pitchFamily="34" charset="-120"/>
              </a:rPr>
              <a:t>Recall</a:t>
            </a:r>
            <a:pPr algn="l" indent="0" marL="0">
              <a:lnSpc>
                <a:spcPts val="1650"/>
              </a:lnSpc>
              <a:buNone/>
            </a:pPr>
            <a:r>
              <a:rPr lang="en-US" sz="1050" dirty="0">
                <a:solidFill>
                  <a:srgbClr val="FFFFFF"/>
                </a:solidFill>
                <a:latin typeface="Tomorrow" pitchFamily="34" charset="0"/>
                <a:ea typeface="Tomorrow" pitchFamily="34" charset="-122"/>
                <a:cs typeface="Tomorrow" pitchFamily="34" charset="-120"/>
              </a:rPr>
              <a:t> metriği, yani ayrılacak çalışanları ne kadar iyi yakalayabildiğimiz kritik öneme sahiptir. Yanlış negatifleri (ayrılacak olup da kaçırılanlar) minimize etmek iş kararları için daha değerlidir.</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24828" y="571857"/>
            <a:ext cx="3280172" cy="409932"/>
          </a:xfrm>
          <a:prstGeom prst="rect">
            <a:avLst/>
          </a:prstGeom>
          <a:noFill/>
          <a:ln/>
        </p:spPr>
        <p:txBody>
          <a:bodyPr wrap="none" lIns="0" tIns="0" rIns="0" bIns="0" rtlCol="0" anchor="t"/>
          <a:lstStyle/>
          <a:p>
            <a:pPr algn="l" indent="0" marL="0">
              <a:lnSpc>
                <a:spcPts val="3200"/>
              </a:lnSpc>
              <a:buNone/>
            </a:pPr>
            <a:r>
              <a:rPr lang="en-US" sz="2550" dirty="0">
                <a:solidFill>
                  <a:srgbClr val="EDEDE8"/>
                </a:solidFill>
                <a:latin typeface="Tomorrow Semi Bold" pitchFamily="34" charset="0"/>
                <a:ea typeface="Tomorrow Semi Bold" pitchFamily="34" charset="-122"/>
                <a:cs typeface="Tomorrow Semi Bold" pitchFamily="34" charset="-120"/>
              </a:rPr>
              <a:t>Modelleme</a:t>
            </a:r>
            <a:endParaRPr lang="en-US" sz="2550" dirty="0"/>
          </a:p>
        </p:txBody>
      </p:sp>
      <p:sp>
        <p:nvSpPr>
          <p:cNvPr id="4" name="Text 1"/>
          <p:cNvSpPr/>
          <p:nvPr/>
        </p:nvSpPr>
        <p:spPr>
          <a:xfrm>
            <a:off x="524828" y="1034177"/>
            <a:ext cx="4743093" cy="409932"/>
          </a:xfrm>
          <a:prstGeom prst="rect">
            <a:avLst/>
          </a:prstGeom>
          <a:noFill/>
          <a:ln/>
        </p:spPr>
        <p:txBody>
          <a:bodyPr wrap="none" lIns="0" tIns="0" rIns="0" bIns="0" rtlCol="0" anchor="t"/>
          <a:lstStyle/>
          <a:p>
            <a:pPr algn="l" indent="0" marL="0">
              <a:lnSpc>
                <a:spcPts val="3200"/>
              </a:lnSpc>
              <a:buNone/>
            </a:pPr>
            <a:r>
              <a:rPr lang="en-US" sz="2550" dirty="0">
                <a:solidFill>
                  <a:srgbClr val="EDEDE8"/>
                </a:solidFill>
                <a:latin typeface="Tomorrow Semi Bold" pitchFamily="34" charset="0"/>
                <a:ea typeface="Tomorrow Semi Bold" pitchFamily="34" charset="-122"/>
                <a:cs typeface="Tomorrow Semi Bold" pitchFamily="34" charset="-120"/>
              </a:rPr>
              <a:t>CatBoost Model Performansı</a:t>
            </a:r>
            <a:endParaRPr lang="en-US" sz="2550" dirty="0"/>
          </a:p>
        </p:txBody>
      </p:sp>
      <p:sp>
        <p:nvSpPr>
          <p:cNvPr id="5" name="Text 2"/>
          <p:cNvSpPr/>
          <p:nvPr/>
        </p:nvSpPr>
        <p:spPr>
          <a:xfrm>
            <a:off x="524828" y="1640919"/>
            <a:ext cx="8094345" cy="209907"/>
          </a:xfrm>
          <a:prstGeom prst="rect">
            <a:avLst/>
          </a:prstGeom>
          <a:noFill/>
          <a:ln/>
        </p:spPr>
        <p:txBody>
          <a:bodyPr wrap="none" lIns="0" tIns="0" rIns="0" bIns="0" rtlCol="0" anchor="t"/>
          <a:lstStyle/>
          <a:p>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CatBoost modelimizin test veri seti üzerindeki performansını detaylı bir şekilde değerlendirdik. Temel metrikler aşağıdaki gibidir:</a:t>
            </a:r>
            <a:endParaRPr lang="en-US" sz="1000" dirty="0"/>
          </a:p>
        </p:txBody>
      </p:sp>
      <p:sp>
        <p:nvSpPr>
          <p:cNvPr id="6" name="Shape 3"/>
          <p:cNvSpPr/>
          <p:nvPr/>
        </p:nvSpPr>
        <p:spPr>
          <a:xfrm>
            <a:off x="524828" y="1998345"/>
            <a:ext cx="8094345" cy="1280874"/>
          </a:xfrm>
          <a:prstGeom prst="roundRect">
            <a:avLst>
              <a:gd name="adj" fmla="val 1537"/>
            </a:avLst>
          </a:prstGeom>
          <a:solidFill>
            <a:srgbClr val="3C3C3A"/>
          </a:solidFill>
          <a:ln/>
        </p:spPr>
      </p:sp>
      <p:sp>
        <p:nvSpPr>
          <p:cNvPr id="7" name="Shape 4"/>
          <p:cNvSpPr/>
          <p:nvPr/>
        </p:nvSpPr>
        <p:spPr>
          <a:xfrm>
            <a:off x="656034" y="2129552"/>
            <a:ext cx="393621" cy="393621"/>
          </a:xfrm>
          <a:prstGeom prst="roundRect">
            <a:avLst>
              <a:gd name="adj" fmla="val 23228145"/>
            </a:avLst>
          </a:prstGeom>
          <a:solidFill>
            <a:srgbClr val="E1E1DF"/>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262" y="2237780"/>
            <a:ext cx="177046" cy="177046"/>
          </a:xfrm>
          <a:prstGeom prst="rect">
            <a:avLst/>
          </a:prstGeom>
        </p:spPr>
      </p:pic>
      <p:sp>
        <p:nvSpPr>
          <p:cNvPr id="9" name="Text 5"/>
          <p:cNvSpPr/>
          <p:nvPr/>
        </p:nvSpPr>
        <p:spPr>
          <a:xfrm>
            <a:off x="656034" y="2654379"/>
            <a:ext cx="1709737" cy="205026"/>
          </a:xfrm>
          <a:prstGeom prst="rect">
            <a:avLst/>
          </a:prstGeom>
          <a:noFill/>
          <a:ln/>
        </p:spPr>
        <p:txBody>
          <a:bodyPr wrap="none" lIns="0" tIns="0" rIns="0" bIns="0" rtlCol="0" anchor="t"/>
          <a:lstStyle/>
          <a:p>
            <a:pPr algn="l" indent="0" marL="0">
              <a:lnSpc>
                <a:spcPts val="1600"/>
              </a:lnSpc>
              <a:buNone/>
            </a:pPr>
            <a:r>
              <a:rPr lang="en-US" sz="1250" dirty="0">
                <a:solidFill>
                  <a:srgbClr val="C9C9C0"/>
                </a:solidFill>
                <a:latin typeface="Tomorrow Semi Bold" pitchFamily="34" charset="0"/>
                <a:ea typeface="Tomorrow Semi Bold" pitchFamily="34" charset="-122"/>
                <a:cs typeface="Tomorrow Semi Bold" pitchFamily="34" charset="-120"/>
              </a:rPr>
              <a:t>Doğruluk (Accuracy)</a:t>
            </a:r>
            <a:endParaRPr lang="en-US" sz="1250" dirty="0"/>
          </a:p>
        </p:txBody>
      </p:sp>
      <p:sp>
        <p:nvSpPr>
          <p:cNvPr id="10" name="Text 6"/>
          <p:cNvSpPr/>
          <p:nvPr/>
        </p:nvSpPr>
        <p:spPr>
          <a:xfrm>
            <a:off x="656034" y="2938105"/>
            <a:ext cx="7831931" cy="209907"/>
          </a:xfrm>
          <a:prstGeom prst="rect">
            <a:avLst/>
          </a:prstGeom>
          <a:noFill/>
          <a:ln/>
        </p:spPr>
        <p:txBody>
          <a:bodyPr wrap="none" lIns="0" tIns="0" rIns="0" bIns="0" rtlCol="0" anchor="t"/>
          <a:lstStyle/>
          <a:p>
            <a:pPr algn="l" indent="0" marL="0">
              <a:lnSpc>
                <a:spcPts val="1650"/>
              </a:lnSpc>
              <a:buNone/>
            </a:pPr>
            <a:r>
              <a:rPr lang="en-US" sz="1000" b="1" dirty="0">
                <a:solidFill>
                  <a:srgbClr val="C9C9C0"/>
                </a:solidFill>
                <a:latin typeface="Tomorrow" pitchFamily="34" charset="0"/>
                <a:ea typeface="Tomorrow" pitchFamily="34" charset="-122"/>
                <a:cs typeface="Tomorrow" pitchFamily="34" charset="-120"/>
              </a:rPr>
              <a:t>85%</a:t>
            </a:r>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 genel tahmin başarısı</a:t>
            </a:r>
            <a:endParaRPr lang="en-US" sz="1000" dirty="0"/>
          </a:p>
        </p:txBody>
      </p:sp>
      <p:sp>
        <p:nvSpPr>
          <p:cNvPr id="11" name="Shape 7"/>
          <p:cNvSpPr/>
          <p:nvPr/>
        </p:nvSpPr>
        <p:spPr>
          <a:xfrm>
            <a:off x="524828" y="3410426"/>
            <a:ext cx="8094345" cy="1280874"/>
          </a:xfrm>
          <a:prstGeom prst="roundRect">
            <a:avLst>
              <a:gd name="adj" fmla="val 1537"/>
            </a:avLst>
          </a:prstGeom>
          <a:solidFill>
            <a:srgbClr val="3C3C3A"/>
          </a:solidFill>
          <a:ln/>
        </p:spPr>
      </p:sp>
      <p:sp>
        <p:nvSpPr>
          <p:cNvPr id="12" name="Shape 8"/>
          <p:cNvSpPr/>
          <p:nvPr/>
        </p:nvSpPr>
        <p:spPr>
          <a:xfrm>
            <a:off x="656034" y="3541633"/>
            <a:ext cx="393621" cy="393621"/>
          </a:xfrm>
          <a:prstGeom prst="roundRect">
            <a:avLst>
              <a:gd name="adj" fmla="val 23228145"/>
            </a:avLst>
          </a:prstGeom>
          <a:solidFill>
            <a:srgbClr val="E1E1DF"/>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62" y="3649861"/>
            <a:ext cx="177046" cy="177046"/>
          </a:xfrm>
          <a:prstGeom prst="rect">
            <a:avLst/>
          </a:prstGeom>
        </p:spPr>
      </p:pic>
      <p:sp>
        <p:nvSpPr>
          <p:cNvPr id="14" name="Text 9"/>
          <p:cNvSpPr/>
          <p:nvPr/>
        </p:nvSpPr>
        <p:spPr>
          <a:xfrm>
            <a:off x="656034" y="4066461"/>
            <a:ext cx="1640086" cy="205026"/>
          </a:xfrm>
          <a:prstGeom prst="rect">
            <a:avLst/>
          </a:prstGeom>
          <a:noFill/>
          <a:ln/>
        </p:spPr>
        <p:txBody>
          <a:bodyPr wrap="none" lIns="0" tIns="0" rIns="0" bIns="0" rtlCol="0" anchor="t"/>
          <a:lstStyle/>
          <a:p>
            <a:pPr algn="l" indent="0" marL="0">
              <a:lnSpc>
                <a:spcPts val="1600"/>
              </a:lnSpc>
              <a:buNone/>
            </a:pPr>
            <a:r>
              <a:rPr lang="en-US" sz="1250" dirty="0">
                <a:solidFill>
                  <a:srgbClr val="C9C9C0"/>
                </a:solidFill>
                <a:latin typeface="Tomorrow Semi Bold" pitchFamily="34" charset="0"/>
                <a:ea typeface="Tomorrow Semi Bold" pitchFamily="34" charset="-122"/>
                <a:cs typeface="Tomorrow Semi Bold" pitchFamily="34" charset="-120"/>
              </a:rPr>
              <a:t>ROC-AUC</a:t>
            </a:r>
            <a:endParaRPr lang="en-US" sz="1250" dirty="0"/>
          </a:p>
        </p:txBody>
      </p:sp>
      <p:sp>
        <p:nvSpPr>
          <p:cNvPr id="15" name="Text 10"/>
          <p:cNvSpPr/>
          <p:nvPr/>
        </p:nvSpPr>
        <p:spPr>
          <a:xfrm>
            <a:off x="656034" y="4350187"/>
            <a:ext cx="7831931" cy="209907"/>
          </a:xfrm>
          <a:prstGeom prst="rect">
            <a:avLst/>
          </a:prstGeom>
          <a:noFill/>
          <a:ln/>
        </p:spPr>
        <p:txBody>
          <a:bodyPr wrap="none" lIns="0" tIns="0" rIns="0" bIns="0" rtlCol="0" anchor="t"/>
          <a:lstStyle/>
          <a:p>
            <a:pPr algn="l" indent="0" marL="0">
              <a:lnSpc>
                <a:spcPts val="1650"/>
              </a:lnSpc>
              <a:buNone/>
            </a:pPr>
            <a:r>
              <a:rPr lang="en-US" sz="1000" b="1" dirty="0">
                <a:solidFill>
                  <a:srgbClr val="C9C9C0"/>
                </a:solidFill>
                <a:latin typeface="Tomorrow" pitchFamily="34" charset="0"/>
                <a:ea typeface="Tomorrow" pitchFamily="34" charset="-122"/>
                <a:cs typeface="Tomorrow" pitchFamily="34" charset="-120"/>
              </a:rPr>
              <a:t>0.787</a:t>
            </a:r>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 modelin ayrım gücünü gösterir</a:t>
            </a:r>
            <a:endParaRPr lang="en-US" sz="1000" dirty="0"/>
          </a:p>
        </p:txBody>
      </p:sp>
      <p:sp>
        <p:nvSpPr>
          <p:cNvPr id="16" name="Text 11"/>
          <p:cNvSpPr/>
          <p:nvPr/>
        </p:nvSpPr>
        <p:spPr>
          <a:xfrm>
            <a:off x="524828" y="4888111"/>
            <a:ext cx="1879878" cy="205026"/>
          </a:xfrm>
          <a:prstGeom prst="rect">
            <a:avLst/>
          </a:prstGeom>
          <a:noFill/>
          <a:ln/>
        </p:spPr>
        <p:txBody>
          <a:bodyPr wrap="none" lIns="0" tIns="0" rIns="0" bIns="0" rtlCol="0" anchor="t"/>
          <a:lstStyle/>
          <a:p>
            <a:pPr algn="l" indent="0" marL="0">
              <a:lnSpc>
                <a:spcPts val="1600"/>
              </a:lnSpc>
              <a:buNone/>
            </a:pPr>
            <a:r>
              <a:rPr lang="en-US" sz="1250" dirty="0">
                <a:solidFill>
                  <a:srgbClr val="EDEDE8"/>
                </a:solidFill>
                <a:latin typeface="Tomorrow Semi Bold" pitchFamily="34" charset="0"/>
                <a:ea typeface="Tomorrow Semi Bold" pitchFamily="34" charset="-122"/>
                <a:cs typeface="Tomorrow Semi Bold" pitchFamily="34" charset="-120"/>
              </a:rPr>
              <a:t>Sınıf Bazında Metrikler</a:t>
            </a:r>
            <a:endParaRPr lang="en-US" sz="1250" dirty="0"/>
          </a:p>
        </p:txBody>
      </p:sp>
      <p:sp>
        <p:nvSpPr>
          <p:cNvPr id="17" name="Text 12"/>
          <p:cNvSpPr/>
          <p:nvPr/>
        </p:nvSpPr>
        <p:spPr>
          <a:xfrm>
            <a:off x="524828" y="5289947"/>
            <a:ext cx="8094345" cy="209907"/>
          </a:xfrm>
          <a:prstGeom prst="rect">
            <a:avLst/>
          </a:prstGeom>
          <a:noFill/>
          <a:ln/>
        </p:spPr>
        <p:txBody>
          <a:bodyPr wrap="none" lIns="0" tIns="0" rIns="0" bIns="0" rtlCol="0" anchor="t"/>
          <a:lstStyle/>
          <a:p>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Modelin özellikle </a:t>
            </a:r>
            <a:pPr algn="l" indent="0" marL="0">
              <a:lnSpc>
                <a:spcPts val="1650"/>
              </a:lnSpc>
              <a:buNone/>
            </a:pPr>
            <a:r>
              <a:rPr lang="en-US" sz="1000" dirty="0">
                <a:solidFill>
                  <a:srgbClr val="FF0000"/>
                </a:solidFill>
                <a:latin typeface="Tomorrow" pitchFamily="34" charset="0"/>
                <a:ea typeface="Tomorrow" pitchFamily="34" charset="-122"/>
                <a:cs typeface="Tomorrow" pitchFamily="34" charset="-120"/>
              </a:rPr>
              <a:t>ayrılacak çalışanları (Sınıf 1)</a:t>
            </a:r>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 tespit etme yeteneği incelendi:</a:t>
            </a:r>
            <a:endParaRPr lang="en-US" sz="1000" dirty="0"/>
          </a:p>
        </p:txBody>
      </p:sp>
      <p:sp>
        <p:nvSpPr>
          <p:cNvPr id="18" name="Text 13"/>
          <p:cNvSpPr/>
          <p:nvPr/>
        </p:nvSpPr>
        <p:spPr>
          <a:xfrm>
            <a:off x="524828" y="5647373"/>
            <a:ext cx="8094345" cy="419814"/>
          </a:xfrm>
          <a:prstGeom prst="rect">
            <a:avLst/>
          </a:prstGeom>
          <a:noFill/>
          <a:ln/>
        </p:spPr>
        <p:txBody>
          <a:bodyPr wrap="square" lIns="0" tIns="0" rIns="0" bIns="0" rtlCol="0" anchor="t"/>
          <a:lstStyle/>
          <a:p>
            <a:pPr algn="l" marL="342900" indent="-342900">
              <a:lnSpc>
                <a:spcPts val="1650"/>
              </a:lnSpc>
              <a:buSzPct val="100000"/>
              <a:buChar char="•"/>
            </a:pPr>
            <a:r>
              <a:rPr lang="en-US" sz="1000" b="1" dirty="0">
                <a:solidFill>
                  <a:srgbClr val="C9C9C0"/>
                </a:solidFill>
                <a:latin typeface="Tomorrow" pitchFamily="34" charset="0"/>
                <a:ea typeface="Tomorrow" pitchFamily="34" charset="-122"/>
                <a:cs typeface="Tomorrow" pitchFamily="34" charset="-120"/>
              </a:rPr>
              <a:t>Ayrılmayanlar (Sınıf 0):</a:t>
            </a:r>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 Yüksek hassasiyet (%89) ve çok iyi geri çağırma (%94) ile modelin büyük çoğunluğu doğru sınıflandırdığını görüyoruz.</a:t>
            </a:r>
            <a:endParaRPr lang="en-US" sz="1000" dirty="0"/>
          </a:p>
        </p:txBody>
      </p:sp>
      <p:sp>
        <p:nvSpPr>
          <p:cNvPr id="19" name="Text 14"/>
          <p:cNvSpPr/>
          <p:nvPr/>
        </p:nvSpPr>
        <p:spPr>
          <a:xfrm>
            <a:off x="524828" y="6113026"/>
            <a:ext cx="8094345" cy="629722"/>
          </a:xfrm>
          <a:prstGeom prst="rect">
            <a:avLst/>
          </a:prstGeom>
          <a:noFill/>
          <a:ln/>
        </p:spPr>
        <p:txBody>
          <a:bodyPr wrap="square" lIns="0" tIns="0" rIns="0" bIns="0" rtlCol="0" anchor="t"/>
          <a:lstStyle/>
          <a:p>
            <a:pPr algn="l" marL="342900" indent="-342900">
              <a:lnSpc>
                <a:spcPts val="1650"/>
              </a:lnSpc>
              <a:buSzPct val="100000"/>
              <a:buChar char="•"/>
            </a:pPr>
            <a:r>
              <a:rPr lang="en-US" sz="1000" b="1" dirty="0">
                <a:solidFill>
                  <a:srgbClr val="C9C9C0"/>
                </a:solidFill>
                <a:latin typeface="Tomorrow" pitchFamily="34" charset="0"/>
                <a:ea typeface="Tomorrow" pitchFamily="34" charset="-122"/>
                <a:cs typeface="Tomorrow" pitchFamily="34" charset="-120"/>
              </a:rPr>
              <a:t>Ayrılanlar (Sınıf 1):</a:t>
            </a:r>
            <a:pPr algn="l" indent="0" marL="0">
              <a:lnSpc>
                <a:spcPts val="1650"/>
              </a:lnSpc>
              <a:buNone/>
            </a:pPr>
            <a:r>
              <a:rPr lang="en-US" sz="1000" dirty="0">
                <a:solidFill>
                  <a:srgbClr val="C9C9C0"/>
                </a:solidFill>
                <a:latin typeface="Tomorrow" pitchFamily="34" charset="0"/>
                <a:ea typeface="Tomorrow" pitchFamily="34" charset="-122"/>
                <a:cs typeface="Tomorrow" pitchFamily="34" charset="-120"/>
              </a:rPr>
              <a:t> Hassasiyet %56 iken, geri çağırma %40'tır. Bu, modelin ayrılma riski taşıyan çalışanların %40'ını yakalayabildiğini ancak bu tahminlerin %56'sının gerçekten ayrılanlar olduğunu gösterir. İş hedefleri doğrultusunda bu metriklerin dengesi önemlidir.</a:t>
            </a:r>
            <a:endParaRPr lang="en-US" sz="1000" dirty="0"/>
          </a:p>
        </p:txBody>
      </p:sp>
      <p:sp>
        <p:nvSpPr>
          <p:cNvPr id="20" name="Shape 15"/>
          <p:cNvSpPr/>
          <p:nvPr/>
        </p:nvSpPr>
        <p:spPr>
          <a:xfrm>
            <a:off x="524828" y="6890266"/>
            <a:ext cx="8094345" cy="767358"/>
          </a:xfrm>
          <a:prstGeom prst="roundRect">
            <a:avLst>
              <a:gd name="adj" fmla="val 2565"/>
            </a:avLst>
          </a:prstGeom>
          <a:solidFill>
            <a:srgbClr val="272725"/>
          </a:solidFill>
          <a:ln/>
        </p:spPr>
      </p:sp>
      <p:pic>
        <p:nvPicPr>
          <p:cNvPr id="21" name="Image 3" descr="preencoded.png">    </p:cNvPr>
          <p:cNvPicPr>
            <a:picLocks noChangeAspect="1"/>
          </p:cNvPicPr>
          <p:nvPr/>
        </p:nvPicPr>
        <p:blipFill>
          <a:blip r:embed="rId6"/>
          <a:stretch>
            <a:fillRect/>
          </a:stretch>
        </p:blipFill>
        <p:spPr>
          <a:xfrm>
            <a:off x="656034" y="7091720"/>
            <a:ext cx="163949" cy="131207"/>
          </a:xfrm>
          <a:prstGeom prst="rect">
            <a:avLst/>
          </a:prstGeom>
        </p:spPr>
      </p:pic>
      <p:sp>
        <p:nvSpPr>
          <p:cNvPr id="22" name="Text 16"/>
          <p:cNvSpPr/>
          <p:nvPr/>
        </p:nvSpPr>
        <p:spPr>
          <a:xfrm>
            <a:off x="951190" y="7054215"/>
            <a:ext cx="7536775" cy="419814"/>
          </a:xfrm>
          <a:prstGeom prst="rect">
            <a:avLst/>
          </a:prstGeom>
          <a:noFill/>
          <a:ln/>
        </p:spPr>
        <p:txBody>
          <a:bodyPr wrap="square" lIns="0" tIns="0" rIns="0" bIns="0" rtlCol="0" anchor="t"/>
          <a:lstStyle/>
          <a:p>
            <a:pPr algn="l" indent="0" marL="0">
              <a:lnSpc>
                <a:spcPts val="1650"/>
              </a:lnSpc>
              <a:buNone/>
            </a:pPr>
            <a:r>
              <a:rPr lang="en-US" sz="1000" b="1" dirty="0">
                <a:solidFill>
                  <a:srgbClr val="FFFFFF"/>
                </a:solidFill>
                <a:latin typeface="Tomorrow" pitchFamily="34" charset="0"/>
                <a:ea typeface="Tomorrow" pitchFamily="34" charset="-122"/>
                <a:cs typeface="Tomorrow" pitchFamily="34" charset="-120"/>
              </a:rPr>
              <a:t>Önemli Not:</a:t>
            </a:r>
            <a:pPr algn="l" indent="0" marL="0">
              <a:lnSpc>
                <a:spcPts val="1650"/>
              </a:lnSpc>
              <a:buNone/>
            </a:pPr>
            <a:r>
              <a:rPr lang="en-US" sz="1000" dirty="0">
                <a:solidFill>
                  <a:srgbClr val="FFFFFF"/>
                </a:solidFill>
                <a:latin typeface="Tomorrow" pitchFamily="34" charset="0"/>
                <a:ea typeface="Tomorrow" pitchFamily="34" charset="-122"/>
                <a:cs typeface="Tomorrow" pitchFamily="34" charset="-120"/>
              </a:rPr>
              <a:t> Attrition modellemesinde genellikle </a:t>
            </a:r>
            <a:pPr algn="l" indent="0" marL="0">
              <a:lnSpc>
                <a:spcPts val="1650"/>
              </a:lnSpc>
              <a:buNone/>
            </a:pPr>
            <a:r>
              <a:rPr lang="en-US" sz="1000" b="1" dirty="0">
                <a:solidFill>
                  <a:srgbClr val="FFFFFF"/>
                </a:solidFill>
                <a:latin typeface="Tomorrow" pitchFamily="34" charset="0"/>
                <a:ea typeface="Tomorrow" pitchFamily="34" charset="-122"/>
                <a:cs typeface="Tomorrow" pitchFamily="34" charset="-120"/>
              </a:rPr>
              <a:t>Recall</a:t>
            </a:r>
            <a:pPr algn="l" indent="0" marL="0">
              <a:lnSpc>
                <a:spcPts val="1650"/>
              </a:lnSpc>
              <a:buNone/>
            </a:pPr>
            <a:r>
              <a:rPr lang="en-US" sz="1000" dirty="0">
                <a:solidFill>
                  <a:srgbClr val="FFFFFF"/>
                </a:solidFill>
                <a:latin typeface="Tomorrow" pitchFamily="34" charset="0"/>
                <a:ea typeface="Tomorrow" pitchFamily="34" charset="-122"/>
                <a:cs typeface="Tomorrow" pitchFamily="34" charset="-120"/>
              </a:rPr>
              <a:t> metriği, yani ayrılacak çalışanları ne kadar iyi yakalayabildiğimiz kritik öneme sahiptir. False Negative'ları (ayrılacak olup da kaçırılanlar) minimize etmek iş kararları için daha değerlidir.</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129784"/>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Modelleme Sonuçları: Fine-tuning Sonrası Karşılaştırma</a:t>
            </a:r>
            <a:endParaRPr lang="en-US" sz="3900" dirty="0"/>
          </a:p>
        </p:txBody>
      </p:sp>
      <p:sp>
        <p:nvSpPr>
          <p:cNvPr id="3" name="Text 1"/>
          <p:cNvSpPr/>
          <p:nvPr/>
        </p:nvSpPr>
        <p:spPr>
          <a:xfrm>
            <a:off x="793790" y="276677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Modellerimizin fine-tuning süreçleri tamamlandıktan sonra test veri seti üzerindeki performansları aşağıdaki tabloda özetlenmiştir. Özellikle iş hedefleri doğrultusunda ayrılacak çalışanları doğru tespit etme (Recall) kabiliyeti ön plana çıkmaktadır.</a:t>
            </a:r>
            <a:endParaRPr lang="en-US" sz="1550" dirty="0"/>
          </a:p>
        </p:txBody>
      </p:sp>
      <p:sp>
        <p:nvSpPr>
          <p:cNvPr id="4" name="Shape 2"/>
          <p:cNvSpPr/>
          <p:nvPr/>
        </p:nvSpPr>
        <p:spPr>
          <a:xfrm>
            <a:off x="793790" y="3625096"/>
            <a:ext cx="13042821" cy="2298859"/>
          </a:xfrm>
          <a:prstGeom prst="roundRect">
            <a:avLst>
              <a:gd name="adj" fmla="val 1295"/>
            </a:avLst>
          </a:prstGeom>
          <a:noFill/>
          <a:ln w="7620">
            <a:solidFill>
              <a:srgbClr val="FFFFFF">
                <a:alpha val="24000"/>
              </a:srgbClr>
            </a:solidFill>
            <a:prstDash val="solid"/>
          </a:ln>
        </p:spPr>
      </p:sp>
      <p:sp>
        <p:nvSpPr>
          <p:cNvPr id="5" name="Shape 3"/>
          <p:cNvSpPr/>
          <p:nvPr/>
        </p:nvSpPr>
        <p:spPr>
          <a:xfrm>
            <a:off x="801410" y="3632716"/>
            <a:ext cx="13027581" cy="570905"/>
          </a:xfrm>
          <a:prstGeom prst="rect">
            <a:avLst/>
          </a:prstGeom>
          <a:solidFill>
            <a:srgbClr val="FFFFFF">
              <a:alpha val="4000"/>
            </a:srgbClr>
          </a:solidFill>
          <a:ln/>
        </p:spPr>
      </p:sp>
      <p:sp>
        <p:nvSpPr>
          <p:cNvPr id="6" name="Text 4"/>
          <p:cNvSpPr/>
          <p:nvPr/>
        </p:nvSpPr>
        <p:spPr>
          <a:xfrm>
            <a:off x="1000125" y="3759398"/>
            <a:ext cx="2465427"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Model İsmi</a:t>
            </a:r>
            <a:endParaRPr lang="en-US" sz="1550" dirty="0"/>
          </a:p>
        </p:txBody>
      </p:sp>
      <p:sp>
        <p:nvSpPr>
          <p:cNvPr id="7" name="Text 5"/>
          <p:cNvSpPr/>
          <p:nvPr/>
        </p:nvSpPr>
        <p:spPr>
          <a:xfrm>
            <a:off x="3869888" y="3759398"/>
            <a:ext cx="1679972"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Doğruluk</a:t>
            </a:r>
            <a:endParaRPr lang="en-US" sz="1550" dirty="0"/>
          </a:p>
        </p:txBody>
      </p:sp>
      <p:sp>
        <p:nvSpPr>
          <p:cNvPr id="8" name="Text 6"/>
          <p:cNvSpPr/>
          <p:nvPr/>
        </p:nvSpPr>
        <p:spPr>
          <a:xfrm>
            <a:off x="5954197" y="3759398"/>
            <a:ext cx="1679972"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ROC-AUC</a:t>
            </a:r>
            <a:endParaRPr lang="en-US" sz="1550" dirty="0"/>
          </a:p>
        </p:txBody>
      </p:sp>
      <p:sp>
        <p:nvSpPr>
          <p:cNvPr id="9" name="Text 7"/>
          <p:cNvSpPr/>
          <p:nvPr/>
        </p:nvSpPr>
        <p:spPr>
          <a:xfrm>
            <a:off x="8038505" y="3759398"/>
            <a:ext cx="259199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Hassasiyet (Precision)</a:t>
            </a:r>
            <a:endParaRPr lang="en-US" sz="1550" dirty="0"/>
          </a:p>
        </p:txBody>
      </p:sp>
      <p:sp>
        <p:nvSpPr>
          <p:cNvPr id="10" name="Text 8"/>
          <p:cNvSpPr/>
          <p:nvPr/>
        </p:nvSpPr>
        <p:spPr>
          <a:xfrm>
            <a:off x="11034832" y="3759398"/>
            <a:ext cx="259580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Geri Çağırma(Recall)</a:t>
            </a:r>
            <a:endParaRPr lang="en-US" sz="1550" dirty="0"/>
          </a:p>
        </p:txBody>
      </p:sp>
      <p:sp>
        <p:nvSpPr>
          <p:cNvPr id="11" name="Shape 9"/>
          <p:cNvSpPr/>
          <p:nvPr/>
        </p:nvSpPr>
        <p:spPr>
          <a:xfrm>
            <a:off x="801410" y="4203621"/>
            <a:ext cx="13027581" cy="570905"/>
          </a:xfrm>
          <a:prstGeom prst="rect">
            <a:avLst/>
          </a:prstGeom>
          <a:solidFill>
            <a:srgbClr val="000000">
              <a:alpha val="4000"/>
            </a:srgbClr>
          </a:solidFill>
          <a:ln/>
        </p:spPr>
      </p:sp>
      <p:sp>
        <p:nvSpPr>
          <p:cNvPr id="12" name="Text 10"/>
          <p:cNvSpPr/>
          <p:nvPr/>
        </p:nvSpPr>
        <p:spPr>
          <a:xfrm>
            <a:off x="1000125" y="4330303"/>
            <a:ext cx="2465427"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Logistic Regression</a:t>
            </a:r>
            <a:endParaRPr lang="en-US" sz="1550" dirty="0"/>
          </a:p>
        </p:txBody>
      </p:sp>
      <p:sp>
        <p:nvSpPr>
          <p:cNvPr id="13" name="Text 11"/>
          <p:cNvSpPr/>
          <p:nvPr/>
        </p:nvSpPr>
        <p:spPr>
          <a:xfrm>
            <a:off x="3869888" y="4330303"/>
            <a:ext cx="1679972"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74%</a:t>
            </a:r>
            <a:endParaRPr lang="en-US" sz="1550" dirty="0"/>
          </a:p>
        </p:txBody>
      </p:sp>
      <p:sp>
        <p:nvSpPr>
          <p:cNvPr id="14" name="Text 12"/>
          <p:cNvSpPr/>
          <p:nvPr/>
        </p:nvSpPr>
        <p:spPr>
          <a:xfrm>
            <a:off x="5954197" y="4330303"/>
            <a:ext cx="1679972"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0.803</a:t>
            </a:r>
            <a:endParaRPr lang="en-US" sz="1550" dirty="0"/>
          </a:p>
        </p:txBody>
      </p:sp>
      <p:sp>
        <p:nvSpPr>
          <p:cNvPr id="15" name="Text 13"/>
          <p:cNvSpPr/>
          <p:nvPr/>
        </p:nvSpPr>
        <p:spPr>
          <a:xfrm>
            <a:off x="8038505" y="4330303"/>
            <a:ext cx="259199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33%</a:t>
            </a:r>
            <a:endParaRPr lang="en-US" sz="1550" dirty="0"/>
          </a:p>
        </p:txBody>
      </p:sp>
      <p:sp>
        <p:nvSpPr>
          <p:cNvPr id="16" name="Text 14"/>
          <p:cNvSpPr/>
          <p:nvPr/>
        </p:nvSpPr>
        <p:spPr>
          <a:xfrm>
            <a:off x="11034832" y="4330303"/>
            <a:ext cx="259580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64%</a:t>
            </a:r>
            <a:endParaRPr lang="en-US" sz="1550" dirty="0"/>
          </a:p>
        </p:txBody>
      </p:sp>
      <p:sp>
        <p:nvSpPr>
          <p:cNvPr id="17" name="Shape 15"/>
          <p:cNvSpPr/>
          <p:nvPr/>
        </p:nvSpPr>
        <p:spPr>
          <a:xfrm>
            <a:off x="801410" y="4774525"/>
            <a:ext cx="13027581" cy="570905"/>
          </a:xfrm>
          <a:prstGeom prst="rect">
            <a:avLst/>
          </a:prstGeom>
          <a:solidFill>
            <a:srgbClr val="FFFFFF">
              <a:alpha val="4000"/>
            </a:srgbClr>
          </a:solidFill>
          <a:ln/>
        </p:spPr>
      </p:sp>
      <p:sp>
        <p:nvSpPr>
          <p:cNvPr id="18" name="Text 16"/>
          <p:cNvSpPr/>
          <p:nvPr/>
        </p:nvSpPr>
        <p:spPr>
          <a:xfrm>
            <a:off x="1000125" y="4901208"/>
            <a:ext cx="2465427"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LinearSVC</a:t>
            </a:r>
            <a:endParaRPr lang="en-US" sz="1550" dirty="0"/>
          </a:p>
        </p:txBody>
      </p:sp>
      <p:sp>
        <p:nvSpPr>
          <p:cNvPr id="19" name="Text 17"/>
          <p:cNvSpPr/>
          <p:nvPr/>
        </p:nvSpPr>
        <p:spPr>
          <a:xfrm>
            <a:off x="3869888" y="4901208"/>
            <a:ext cx="1679972"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87%</a:t>
            </a:r>
            <a:endParaRPr lang="en-US" sz="1550" dirty="0"/>
          </a:p>
        </p:txBody>
      </p:sp>
      <p:sp>
        <p:nvSpPr>
          <p:cNvPr id="20" name="Text 18"/>
          <p:cNvSpPr/>
          <p:nvPr/>
        </p:nvSpPr>
        <p:spPr>
          <a:xfrm>
            <a:off x="5954197" y="4901208"/>
            <a:ext cx="1679972"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0.807</a:t>
            </a:r>
            <a:endParaRPr lang="en-US" sz="1550" dirty="0"/>
          </a:p>
        </p:txBody>
      </p:sp>
      <p:sp>
        <p:nvSpPr>
          <p:cNvPr id="21" name="Text 19"/>
          <p:cNvSpPr/>
          <p:nvPr/>
        </p:nvSpPr>
        <p:spPr>
          <a:xfrm>
            <a:off x="8038505" y="4901208"/>
            <a:ext cx="259199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75%</a:t>
            </a:r>
            <a:endParaRPr lang="en-US" sz="1550" dirty="0"/>
          </a:p>
        </p:txBody>
      </p:sp>
      <p:sp>
        <p:nvSpPr>
          <p:cNvPr id="22" name="Text 20"/>
          <p:cNvSpPr/>
          <p:nvPr/>
        </p:nvSpPr>
        <p:spPr>
          <a:xfrm>
            <a:off x="11034832" y="4901208"/>
            <a:ext cx="259580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32%</a:t>
            </a:r>
            <a:endParaRPr lang="en-US" sz="1550" dirty="0"/>
          </a:p>
        </p:txBody>
      </p:sp>
      <p:sp>
        <p:nvSpPr>
          <p:cNvPr id="23" name="Shape 21"/>
          <p:cNvSpPr/>
          <p:nvPr/>
        </p:nvSpPr>
        <p:spPr>
          <a:xfrm>
            <a:off x="801410" y="5345430"/>
            <a:ext cx="13027581" cy="570905"/>
          </a:xfrm>
          <a:prstGeom prst="rect">
            <a:avLst/>
          </a:prstGeom>
          <a:solidFill>
            <a:srgbClr val="000000">
              <a:alpha val="4000"/>
            </a:srgbClr>
          </a:solidFill>
          <a:ln/>
        </p:spPr>
      </p:sp>
      <p:sp>
        <p:nvSpPr>
          <p:cNvPr id="24" name="Text 22"/>
          <p:cNvSpPr/>
          <p:nvPr/>
        </p:nvSpPr>
        <p:spPr>
          <a:xfrm>
            <a:off x="1000125" y="5472113"/>
            <a:ext cx="2465427"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CatBoost</a:t>
            </a:r>
            <a:endParaRPr lang="en-US" sz="1550" dirty="0"/>
          </a:p>
        </p:txBody>
      </p:sp>
      <p:sp>
        <p:nvSpPr>
          <p:cNvPr id="25" name="Text 23"/>
          <p:cNvSpPr/>
          <p:nvPr/>
        </p:nvSpPr>
        <p:spPr>
          <a:xfrm>
            <a:off x="3869888" y="5472113"/>
            <a:ext cx="1679972"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85%</a:t>
            </a:r>
            <a:endParaRPr lang="en-US" sz="1550" dirty="0"/>
          </a:p>
        </p:txBody>
      </p:sp>
      <p:sp>
        <p:nvSpPr>
          <p:cNvPr id="26" name="Text 24"/>
          <p:cNvSpPr/>
          <p:nvPr/>
        </p:nvSpPr>
        <p:spPr>
          <a:xfrm>
            <a:off x="5954197" y="5472113"/>
            <a:ext cx="1679972"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0.811</a:t>
            </a:r>
            <a:endParaRPr lang="en-US" sz="1550" dirty="0"/>
          </a:p>
        </p:txBody>
      </p:sp>
      <p:sp>
        <p:nvSpPr>
          <p:cNvPr id="27" name="Text 25"/>
          <p:cNvSpPr/>
          <p:nvPr/>
        </p:nvSpPr>
        <p:spPr>
          <a:xfrm>
            <a:off x="8038505" y="5472113"/>
            <a:ext cx="259199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70%</a:t>
            </a:r>
            <a:endParaRPr lang="en-US" sz="1550" dirty="0"/>
          </a:p>
        </p:txBody>
      </p:sp>
      <p:sp>
        <p:nvSpPr>
          <p:cNvPr id="28" name="Text 26"/>
          <p:cNvSpPr/>
          <p:nvPr/>
        </p:nvSpPr>
        <p:spPr>
          <a:xfrm>
            <a:off x="11034832" y="5472113"/>
            <a:ext cx="259580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15%</a:t>
            </a:r>
            <a:endParaRPr lang="en-US" sz="1550" dirty="0"/>
          </a:p>
        </p:txBody>
      </p:sp>
      <p:sp>
        <p:nvSpPr>
          <p:cNvPr id="29" name="Text 27"/>
          <p:cNvSpPr/>
          <p:nvPr/>
        </p:nvSpPr>
        <p:spPr>
          <a:xfrm>
            <a:off x="793790" y="614719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Tabloda görüldüğü üzere, </a:t>
            </a:r>
            <a:pPr algn="l" indent="0" marL="0">
              <a:lnSpc>
                <a:spcPts val="2500"/>
              </a:lnSpc>
              <a:buNone/>
            </a:pPr>
            <a:r>
              <a:rPr lang="en-US" sz="1550" dirty="0">
                <a:solidFill>
                  <a:srgbClr val="FF0000"/>
                </a:solidFill>
                <a:latin typeface="Tomorrow" pitchFamily="34" charset="0"/>
                <a:ea typeface="Tomorrow" pitchFamily="34" charset="-122"/>
                <a:cs typeface="Tomorrow" pitchFamily="34" charset="-120"/>
              </a:rPr>
              <a:t>ayrılacak çalışanları (Sınıf 1) yakalama (Recall)</a:t>
            </a:r>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 performansı açısından Logistic Regression modeli, LinearSVC ve CatBoost'a göre daha iyi sonuç vermiştir. Genel doğruluk ve hassasiyet daha düşük olsa da, false negative'leri minimize etme hedefi göz önüne alındığında bu metrik kritik önem taşımaktadır.</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64607" y="538520"/>
            <a:ext cx="12723376" cy="519232"/>
          </a:xfrm>
          <a:prstGeom prst="rect">
            <a:avLst/>
          </a:prstGeom>
          <a:noFill/>
          <a:ln/>
        </p:spPr>
        <p:txBody>
          <a:bodyPr wrap="none" lIns="0" tIns="0" rIns="0" bIns="0" rtlCol="0" anchor="t"/>
          <a:lstStyle/>
          <a:p>
            <a:pPr algn="l" indent="0" marL="0">
              <a:lnSpc>
                <a:spcPts val="4050"/>
              </a:lnSpc>
              <a:buNone/>
            </a:pPr>
            <a:r>
              <a:rPr lang="en-US" sz="3250" dirty="0">
                <a:solidFill>
                  <a:srgbClr val="EDEDE8"/>
                </a:solidFill>
                <a:latin typeface="Tomorrow Semi Bold" pitchFamily="34" charset="0"/>
                <a:ea typeface="Tomorrow Semi Bold" pitchFamily="34" charset="-122"/>
                <a:cs typeface="Tomorrow Semi Bold" pitchFamily="34" charset="-120"/>
              </a:rPr>
              <a:t>Modelleme Sonuçları: CV Threshold Sonrası Detaylı Metrikler</a:t>
            </a:r>
            <a:endParaRPr lang="en-US" sz="3250" dirty="0"/>
          </a:p>
        </p:txBody>
      </p:sp>
      <p:sp>
        <p:nvSpPr>
          <p:cNvPr id="3" name="Text 1"/>
          <p:cNvSpPr/>
          <p:nvPr/>
        </p:nvSpPr>
        <p:spPr>
          <a:xfrm>
            <a:off x="664607" y="1390055"/>
            <a:ext cx="13301186" cy="531733"/>
          </a:xfrm>
          <a:prstGeom prst="rect">
            <a:avLst/>
          </a:prstGeom>
          <a:noFill/>
          <a:ln/>
        </p:spPr>
        <p:txBody>
          <a:bodyPr wrap="square" lIns="0" tIns="0" rIns="0" bIns="0" rtlCol="0" anchor="t"/>
          <a:lstStyle/>
          <a:p>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Çapraz doğrulama (CV) ve eşik optimizasyonu adımlarının ardından modellerimizin test veri seti üzerindeki detaylı performans metrikleri aşağıda sunulmuştur. Bu optimizasyonlar, özellikle "ayrılacak çalışanları" (Sınıf 1) doğru tespit etme kabiliyetimizi artırmayı hedeflemiştir.</a:t>
            </a:r>
            <a:endParaRPr lang="en-US" sz="1300" dirty="0"/>
          </a:p>
        </p:txBody>
      </p:sp>
      <p:sp>
        <p:nvSpPr>
          <p:cNvPr id="4" name="Text 2"/>
          <p:cNvSpPr/>
          <p:nvPr/>
        </p:nvSpPr>
        <p:spPr>
          <a:xfrm>
            <a:off x="664607" y="2274808"/>
            <a:ext cx="2492335" cy="311468"/>
          </a:xfrm>
          <a:prstGeom prst="rect">
            <a:avLst/>
          </a:prstGeom>
          <a:noFill/>
          <a:ln/>
        </p:spPr>
        <p:txBody>
          <a:bodyPr wrap="none" lIns="0" tIns="0" rIns="0" bIns="0" rtlCol="0" anchor="t"/>
          <a:lstStyle/>
          <a:p>
            <a:pPr algn="l" indent="0" marL="0">
              <a:lnSpc>
                <a:spcPts val="2450"/>
              </a:lnSpc>
              <a:buNone/>
            </a:pPr>
            <a:r>
              <a:rPr lang="en-US" sz="1950" dirty="0">
                <a:solidFill>
                  <a:srgbClr val="EDEDE8"/>
                </a:solidFill>
                <a:latin typeface="Tomorrow Semi Bold" pitchFamily="34" charset="0"/>
                <a:ea typeface="Tomorrow Semi Bold" pitchFamily="34" charset="-122"/>
                <a:cs typeface="Tomorrow Semi Bold" pitchFamily="34" charset="-120"/>
              </a:rPr>
              <a:t>Logistic Regression</a:t>
            </a:r>
            <a:endParaRPr lang="en-US" sz="1950" dirty="0"/>
          </a:p>
        </p:txBody>
      </p:sp>
      <p:sp>
        <p:nvSpPr>
          <p:cNvPr id="5" name="Text 3"/>
          <p:cNvSpPr/>
          <p:nvPr/>
        </p:nvSpPr>
        <p:spPr>
          <a:xfrm>
            <a:off x="664607" y="2752368"/>
            <a:ext cx="4117777" cy="265867"/>
          </a:xfrm>
          <a:prstGeom prst="rect">
            <a:avLst/>
          </a:prstGeom>
          <a:noFill/>
          <a:ln/>
        </p:spPr>
        <p:txBody>
          <a:bodyPr wrap="none" lIns="0" tIns="0" rIns="0" bIns="0" rtlCol="0" anchor="t"/>
          <a:lstStyle/>
          <a:p>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Ortalama Eşik (CV): </a:t>
            </a:r>
            <a:pPr algn="l" indent="0" marL="0">
              <a:lnSpc>
                <a:spcPts val="2050"/>
              </a:lnSpc>
              <a:buNone/>
            </a:pPr>
            <a:r>
              <a:rPr lang="en-US" sz="1300" b="1" dirty="0">
                <a:solidFill>
                  <a:srgbClr val="C9C9C0"/>
                </a:solidFill>
                <a:latin typeface="Tomorrow" pitchFamily="34" charset="0"/>
                <a:ea typeface="Tomorrow" pitchFamily="34" charset="-122"/>
                <a:cs typeface="Tomorrow" pitchFamily="34" charset="-120"/>
              </a:rPr>
              <a:t>0.674</a:t>
            </a:r>
            <a:endParaRPr lang="en-US" sz="1300" dirty="0"/>
          </a:p>
        </p:txBody>
      </p:sp>
      <p:sp>
        <p:nvSpPr>
          <p:cNvPr id="6" name="Text 4"/>
          <p:cNvSpPr/>
          <p:nvPr/>
        </p:nvSpPr>
        <p:spPr>
          <a:xfrm>
            <a:off x="664607" y="3167777"/>
            <a:ext cx="4117777"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Doğruluk (Accuracy):</a:t>
            </a:r>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 87%</a:t>
            </a:r>
            <a:endParaRPr lang="en-US" sz="1300" dirty="0"/>
          </a:p>
        </p:txBody>
      </p:sp>
      <p:sp>
        <p:nvSpPr>
          <p:cNvPr id="7" name="Text 5"/>
          <p:cNvSpPr/>
          <p:nvPr/>
        </p:nvSpPr>
        <p:spPr>
          <a:xfrm>
            <a:off x="664607" y="3491746"/>
            <a:ext cx="4117777"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ROC-AUC:</a:t>
            </a:r>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 0.803</a:t>
            </a:r>
            <a:endParaRPr lang="en-US" sz="1300" dirty="0"/>
          </a:p>
        </p:txBody>
      </p:sp>
      <p:sp>
        <p:nvSpPr>
          <p:cNvPr id="8" name="Text 6"/>
          <p:cNvSpPr/>
          <p:nvPr/>
        </p:nvSpPr>
        <p:spPr>
          <a:xfrm>
            <a:off x="664607" y="3815715"/>
            <a:ext cx="4117777"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Sınıf 0 (Ayrılmayanlar)</a:t>
            </a:r>
            <a:endParaRPr lang="en-US" sz="1300" dirty="0"/>
          </a:p>
        </p:txBody>
      </p:sp>
      <p:sp>
        <p:nvSpPr>
          <p:cNvPr id="9" name="Text 7"/>
          <p:cNvSpPr/>
          <p:nvPr/>
        </p:nvSpPr>
        <p:spPr>
          <a:xfrm>
            <a:off x="664607" y="4139684"/>
            <a:ext cx="4117777"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Precision: 91%</a:t>
            </a:r>
            <a:endParaRPr lang="en-US" sz="1300" dirty="0"/>
          </a:p>
        </p:txBody>
      </p:sp>
      <p:sp>
        <p:nvSpPr>
          <p:cNvPr id="10" name="Text 8"/>
          <p:cNvSpPr/>
          <p:nvPr/>
        </p:nvSpPr>
        <p:spPr>
          <a:xfrm>
            <a:off x="664607" y="4463653"/>
            <a:ext cx="4117777"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Recall: 94%</a:t>
            </a:r>
            <a:endParaRPr lang="en-US" sz="1300" dirty="0"/>
          </a:p>
        </p:txBody>
      </p:sp>
      <p:sp>
        <p:nvSpPr>
          <p:cNvPr id="11" name="Text 9"/>
          <p:cNvSpPr/>
          <p:nvPr/>
        </p:nvSpPr>
        <p:spPr>
          <a:xfrm>
            <a:off x="664607" y="4787622"/>
            <a:ext cx="4117777"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Sınıf 1 (Ayrılanlar)</a:t>
            </a:r>
            <a:endParaRPr lang="en-US" sz="1300" dirty="0"/>
          </a:p>
        </p:txBody>
      </p:sp>
      <p:sp>
        <p:nvSpPr>
          <p:cNvPr id="12" name="Text 10"/>
          <p:cNvSpPr/>
          <p:nvPr/>
        </p:nvSpPr>
        <p:spPr>
          <a:xfrm>
            <a:off x="664607" y="5111591"/>
            <a:ext cx="4117777"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Precision: 60%</a:t>
            </a:r>
            <a:endParaRPr lang="en-US" sz="1300" dirty="0"/>
          </a:p>
        </p:txBody>
      </p:sp>
      <p:sp>
        <p:nvSpPr>
          <p:cNvPr id="13" name="Text 11"/>
          <p:cNvSpPr/>
          <p:nvPr/>
        </p:nvSpPr>
        <p:spPr>
          <a:xfrm>
            <a:off x="664607" y="5435560"/>
            <a:ext cx="4117777"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Recall: </a:t>
            </a:r>
            <a:pPr algn="l" lvl="1" indent="0" marL="0">
              <a:lnSpc>
                <a:spcPts val="2050"/>
              </a:lnSpc>
              <a:buNone/>
            </a:pPr>
            <a:r>
              <a:rPr lang="en-US" sz="1300" dirty="0">
                <a:solidFill>
                  <a:srgbClr val="00A25C"/>
                </a:solidFill>
                <a:latin typeface="Tomorrow" pitchFamily="34" charset="0"/>
                <a:ea typeface="Tomorrow" pitchFamily="34" charset="-122"/>
                <a:cs typeface="Tomorrow" pitchFamily="34" charset="-120"/>
              </a:rPr>
              <a:t>51%</a:t>
            </a:r>
            <a:endParaRPr lang="en-US" sz="1300" dirty="0"/>
          </a:p>
        </p:txBody>
      </p:sp>
      <p:sp>
        <p:nvSpPr>
          <p:cNvPr id="14" name="Text 12"/>
          <p:cNvSpPr/>
          <p:nvPr/>
        </p:nvSpPr>
        <p:spPr>
          <a:xfrm>
            <a:off x="664607" y="5850969"/>
            <a:ext cx="4117777" cy="531733"/>
          </a:xfrm>
          <a:prstGeom prst="rect">
            <a:avLst/>
          </a:prstGeom>
          <a:noFill/>
          <a:ln/>
        </p:spPr>
        <p:txBody>
          <a:bodyPr wrap="square" lIns="0" tIns="0" rIns="0" bIns="0" rtlCol="0" anchor="t"/>
          <a:lstStyle/>
          <a:p>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Ayrılacakları yakalama yeteneği, optimize edilmiş eşikle belirginleşti.</a:t>
            </a:r>
            <a:endParaRPr lang="en-US" sz="1300" dirty="0"/>
          </a:p>
        </p:txBody>
      </p:sp>
      <p:sp>
        <p:nvSpPr>
          <p:cNvPr id="15" name="Text 13"/>
          <p:cNvSpPr/>
          <p:nvPr/>
        </p:nvSpPr>
        <p:spPr>
          <a:xfrm>
            <a:off x="5195292" y="2274808"/>
            <a:ext cx="2492335" cy="311468"/>
          </a:xfrm>
          <a:prstGeom prst="rect">
            <a:avLst/>
          </a:prstGeom>
          <a:noFill/>
          <a:ln/>
        </p:spPr>
        <p:txBody>
          <a:bodyPr wrap="none" lIns="0" tIns="0" rIns="0" bIns="0" rtlCol="0" anchor="t"/>
          <a:lstStyle/>
          <a:p>
            <a:pPr algn="l" indent="0" marL="0">
              <a:lnSpc>
                <a:spcPts val="2450"/>
              </a:lnSpc>
              <a:buNone/>
            </a:pPr>
            <a:r>
              <a:rPr lang="en-US" sz="1950" dirty="0">
                <a:solidFill>
                  <a:srgbClr val="EDEDE8"/>
                </a:solidFill>
                <a:latin typeface="Tomorrow Semi Bold" pitchFamily="34" charset="0"/>
                <a:ea typeface="Tomorrow Semi Bold" pitchFamily="34" charset="-122"/>
                <a:cs typeface="Tomorrow Semi Bold" pitchFamily="34" charset="-120"/>
              </a:rPr>
              <a:t>LinearSVC</a:t>
            </a:r>
            <a:endParaRPr lang="en-US" sz="1950" dirty="0"/>
          </a:p>
        </p:txBody>
      </p:sp>
      <p:sp>
        <p:nvSpPr>
          <p:cNvPr id="16" name="Text 14"/>
          <p:cNvSpPr/>
          <p:nvPr/>
        </p:nvSpPr>
        <p:spPr>
          <a:xfrm>
            <a:off x="5195292" y="2752368"/>
            <a:ext cx="4117777" cy="265867"/>
          </a:xfrm>
          <a:prstGeom prst="rect">
            <a:avLst/>
          </a:prstGeom>
          <a:noFill/>
          <a:ln/>
        </p:spPr>
        <p:txBody>
          <a:bodyPr wrap="none" lIns="0" tIns="0" rIns="0" bIns="0" rtlCol="0" anchor="t"/>
          <a:lstStyle/>
          <a:p>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Ortalama Eşik (CV): </a:t>
            </a:r>
            <a:pPr algn="l" indent="0" marL="0">
              <a:lnSpc>
                <a:spcPts val="2050"/>
              </a:lnSpc>
              <a:buNone/>
            </a:pPr>
            <a:r>
              <a:rPr lang="en-US" sz="1300" b="1" dirty="0">
                <a:solidFill>
                  <a:srgbClr val="C9C9C0"/>
                </a:solidFill>
                <a:latin typeface="Tomorrow" pitchFamily="34" charset="0"/>
                <a:ea typeface="Tomorrow" pitchFamily="34" charset="-122"/>
                <a:cs typeface="Tomorrow" pitchFamily="34" charset="-120"/>
              </a:rPr>
              <a:t>-0.184</a:t>
            </a:r>
            <a:endParaRPr lang="en-US" sz="1300" dirty="0"/>
          </a:p>
        </p:txBody>
      </p:sp>
      <p:sp>
        <p:nvSpPr>
          <p:cNvPr id="17" name="Text 15"/>
          <p:cNvSpPr/>
          <p:nvPr/>
        </p:nvSpPr>
        <p:spPr>
          <a:xfrm>
            <a:off x="5195292" y="3167777"/>
            <a:ext cx="4117777"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Doğruluk (Accuracy):</a:t>
            </a:r>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 86%</a:t>
            </a:r>
            <a:endParaRPr lang="en-US" sz="1300" dirty="0"/>
          </a:p>
        </p:txBody>
      </p:sp>
      <p:sp>
        <p:nvSpPr>
          <p:cNvPr id="18" name="Text 16"/>
          <p:cNvSpPr/>
          <p:nvPr/>
        </p:nvSpPr>
        <p:spPr>
          <a:xfrm>
            <a:off x="5195292" y="3491746"/>
            <a:ext cx="4117777"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ROC-AUC:</a:t>
            </a:r>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 0.807</a:t>
            </a:r>
            <a:endParaRPr lang="en-US" sz="1300" dirty="0"/>
          </a:p>
        </p:txBody>
      </p:sp>
      <p:sp>
        <p:nvSpPr>
          <p:cNvPr id="19" name="Text 17"/>
          <p:cNvSpPr/>
          <p:nvPr/>
        </p:nvSpPr>
        <p:spPr>
          <a:xfrm>
            <a:off x="5195292" y="3815715"/>
            <a:ext cx="4117777"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Sınıf 0 (Ayrılmayanlar)</a:t>
            </a:r>
            <a:endParaRPr lang="en-US" sz="1300" dirty="0"/>
          </a:p>
        </p:txBody>
      </p:sp>
      <p:sp>
        <p:nvSpPr>
          <p:cNvPr id="20" name="Text 18"/>
          <p:cNvSpPr/>
          <p:nvPr/>
        </p:nvSpPr>
        <p:spPr>
          <a:xfrm>
            <a:off x="5195292" y="4139684"/>
            <a:ext cx="4117777"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Precision: 90%</a:t>
            </a:r>
            <a:endParaRPr lang="en-US" sz="1300" dirty="0"/>
          </a:p>
        </p:txBody>
      </p:sp>
      <p:sp>
        <p:nvSpPr>
          <p:cNvPr id="21" name="Text 19"/>
          <p:cNvSpPr/>
          <p:nvPr/>
        </p:nvSpPr>
        <p:spPr>
          <a:xfrm>
            <a:off x="5195292" y="4463653"/>
            <a:ext cx="4117777"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Recall: 94%</a:t>
            </a:r>
            <a:endParaRPr lang="en-US" sz="1300" dirty="0"/>
          </a:p>
        </p:txBody>
      </p:sp>
      <p:sp>
        <p:nvSpPr>
          <p:cNvPr id="22" name="Text 20"/>
          <p:cNvSpPr/>
          <p:nvPr/>
        </p:nvSpPr>
        <p:spPr>
          <a:xfrm>
            <a:off x="5195292" y="4787622"/>
            <a:ext cx="4117777"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Sınıf 1 (Ayrılanlar)</a:t>
            </a:r>
            <a:endParaRPr lang="en-US" sz="1300" dirty="0"/>
          </a:p>
        </p:txBody>
      </p:sp>
      <p:sp>
        <p:nvSpPr>
          <p:cNvPr id="23" name="Text 21"/>
          <p:cNvSpPr/>
          <p:nvPr/>
        </p:nvSpPr>
        <p:spPr>
          <a:xfrm>
            <a:off x="5195292" y="5111591"/>
            <a:ext cx="4117777"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Precision: 58%</a:t>
            </a:r>
            <a:endParaRPr lang="en-US" sz="1300" dirty="0"/>
          </a:p>
        </p:txBody>
      </p:sp>
      <p:sp>
        <p:nvSpPr>
          <p:cNvPr id="24" name="Text 22"/>
          <p:cNvSpPr/>
          <p:nvPr/>
        </p:nvSpPr>
        <p:spPr>
          <a:xfrm>
            <a:off x="5195292" y="5435560"/>
            <a:ext cx="4117777"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Recall: </a:t>
            </a:r>
            <a:pPr algn="l" lvl="1" indent="0" marL="0">
              <a:lnSpc>
                <a:spcPts val="2050"/>
              </a:lnSpc>
              <a:buNone/>
            </a:pPr>
            <a:r>
              <a:rPr lang="en-US" sz="1300" dirty="0">
                <a:solidFill>
                  <a:srgbClr val="00A25C"/>
                </a:solidFill>
                <a:latin typeface="Tomorrow" pitchFamily="34" charset="0"/>
                <a:ea typeface="Tomorrow" pitchFamily="34" charset="-122"/>
                <a:cs typeface="Tomorrow" pitchFamily="34" charset="-120"/>
              </a:rPr>
              <a:t>47%</a:t>
            </a:r>
            <a:endParaRPr lang="en-US" sz="1300" dirty="0"/>
          </a:p>
        </p:txBody>
      </p:sp>
      <p:sp>
        <p:nvSpPr>
          <p:cNvPr id="25" name="Text 23"/>
          <p:cNvSpPr/>
          <p:nvPr/>
        </p:nvSpPr>
        <p:spPr>
          <a:xfrm>
            <a:off x="5195292" y="5850969"/>
            <a:ext cx="4117777" cy="531733"/>
          </a:xfrm>
          <a:prstGeom prst="rect">
            <a:avLst/>
          </a:prstGeom>
          <a:noFill/>
          <a:ln/>
        </p:spPr>
        <p:txBody>
          <a:bodyPr wrap="square" lIns="0" tIns="0" rIns="0" bIns="0" rtlCol="0" anchor="t"/>
          <a:lstStyle/>
          <a:p>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Genel başarı yüksek olsa da, ayrılma riskini tahmin etmede daha fazla geliştirme potansiyeli mevcut.</a:t>
            </a:r>
            <a:endParaRPr lang="en-US" sz="1300" dirty="0"/>
          </a:p>
        </p:txBody>
      </p:sp>
      <p:sp>
        <p:nvSpPr>
          <p:cNvPr id="26" name="Text 24"/>
          <p:cNvSpPr/>
          <p:nvPr/>
        </p:nvSpPr>
        <p:spPr>
          <a:xfrm>
            <a:off x="9725977" y="2274808"/>
            <a:ext cx="2492335" cy="311468"/>
          </a:xfrm>
          <a:prstGeom prst="rect">
            <a:avLst/>
          </a:prstGeom>
          <a:noFill/>
          <a:ln/>
        </p:spPr>
        <p:txBody>
          <a:bodyPr wrap="none" lIns="0" tIns="0" rIns="0" bIns="0" rtlCol="0" anchor="t"/>
          <a:lstStyle/>
          <a:p>
            <a:pPr algn="l" indent="0" marL="0">
              <a:lnSpc>
                <a:spcPts val="2450"/>
              </a:lnSpc>
              <a:buNone/>
            </a:pPr>
            <a:r>
              <a:rPr lang="en-US" sz="1950" dirty="0">
                <a:solidFill>
                  <a:srgbClr val="EDEDE8"/>
                </a:solidFill>
                <a:latin typeface="Tomorrow Semi Bold" pitchFamily="34" charset="0"/>
                <a:ea typeface="Tomorrow Semi Bold" pitchFamily="34" charset="-122"/>
                <a:cs typeface="Tomorrow Semi Bold" pitchFamily="34" charset="-120"/>
              </a:rPr>
              <a:t>CatBoost</a:t>
            </a:r>
            <a:endParaRPr lang="en-US" sz="1950" dirty="0"/>
          </a:p>
        </p:txBody>
      </p:sp>
      <p:sp>
        <p:nvSpPr>
          <p:cNvPr id="27" name="Text 25"/>
          <p:cNvSpPr/>
          <p:nvPr/>
        </p:nvSpPr>
        <p:spPr>
          <a:xfrm>
            <a:off x="9725977" y="2752368"/>
            <a:ext cx="4254818" cy="265867"/>
          </a:xfrm>
          <a:prstGeom prst="rect">
            <a:avLst/>
          </a:prstGeom>
          <a:noFill/>
          <a:ln/>
        </p:spPr>
        <p:txBody>
          <a:bodyPr wrap="none" lIns="0" tIns="0" rIns="0" bIns="0" rtlCol="0" anchor="t"/>
          <a:lstStyle/>
          <a:p>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Ortalama Eşik (CV): </a:t>
            </a:r>
            <a:pPr algn="l" indent="0" marL="0">
              <a:lnSpc>
                <a:spcPts val="2050"/>
              </a:lnSpc>
              <a:buNone/>
            </a:pPr>
            <a:r>
              <a:rPr lang="en-US" sz="1300" b="1" dirty="0">
                <a:solidFill>
                  <a:srgbClr val="C9C9C0"/>
                </a:solidFill>
                <a:latin typeface="Tomorrow" pitchFamily="34" charset="0"/>
                <a:ea typeface="Tomorrow" pitchFamily="34" charset="-122"/>
                <a:cs typeface="Tomorrow" pitchFamily="34" charset="-120"/>
              </a:rPr>
              <a:t>0.202</a:t>
            </a:r>
            <a:endParaRPr lang="en-US" sz="1300" dirty="0"/>
          </a:p>
        </p:txBody>
      </p:sp>
      <p:sp>
        <p:nvSpPr>
          <p:cNvPr id="28" name="Text 26"/>
          <p:cNvSpPr/>
          <p:nvPr/>
        </p:nvSpPr>
        <p:spPr>
          <a:xfrm>
            <a:off x="9725977" y="3167777"/>
            <a:ext cx="4254818"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Doğruluk (Accuracy):</a:t>
            </a:r>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 84%</a:t>
            </a:r>
            <a:endParaRPr lang="en-US" sz="1300" dirty="0"/>
          </a:p>
        </p:txBody>
      </p:sp>
      <p:sp>
        <p:nvSpPr>
          <p:cNvPr id="29" name="Text 27"/>
          <p:cNvSpPr/>
          <p:nvPr/>
        </p:nvSpPr>
        <p:spPr>
          <a:xfrm>
            <a:off x="9725977" y="3491746"/>
            <a:ext cx="4254818"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ROC-AUC:</a:t>
            </a:r>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 0.811</a:t>
            </a:r>
            <a:endParaRPr lang="en-US" sz="1300" dirty="0"/>
          </a:p>
        </p:txBody>
      </p:sp>
      <p:sp>
        <p:nvSpPr>
          <p:cNvPr id="30" name="Text 28"/>
          <p:cNvSpPr/>
          <p:nvPr/>
        </p:nvSpPr>
        <p:spPr>
          <a:xfrm>
            <a:off x="9725977" y="3815715"/>
            <a:ext cx="4254818"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Sınıf 0 (Ayrılmayanlar)</a:t>
            </a:r>
            <a:endParaRPr lang="en-US" sz="1300" dirty="0"/>
          </a:p>
        </p:txBody>
      </p:sp>
      <p:sp>
        <p:nvSpPr>
          <p:cNvPr id="31" name="Text 29"/>
          <p:cNvSpPr/>
          <p:nvPr/>
        </p:nvSpPr>
        <p:spPr>
          <a:xfrm>
            <a:off x="9725977" y="4139684"/>
            <a:ext cx="4254818"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Precision: 92%</a:t>
            </a:r>
            <a:endParaRPr lang="en-US" sz="1300" dirty="0"/>
          </a:p>
        </p:txBody>
      </p:sp>
      <p:sp>
        <p:nvSpPr>
          <p:cNvPr id="32" name="Text 30"/>
          <p:cNvSpPr/>
          <p:nvPr/>
        </p:nvSpPr>
        <p:spPr>
          <a:xfrm>
            <a:off x="9725977" y="4463653"/>
            <a:ext cx="4254818"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Recall: 89%</a:t>
            </a:r>
            <a:endParaRPr lang="en-US" sz="1300" dirty="0"/>
          </a:p>
        </p:txBody>
      </p:sp>
      <p:sp>
        <p:nvSpPr>
          <p:cNvPr id="33" name="Text 31"/>
          <p:cNvSpPr/>
          <p:nvPr/>
        </p:nvSpPr>
        <p:spPr>
          <a:xfrm>
            <a:off x="9725977" y="4787622"/>
            <a:ext cx="4254818" cy="265867"/>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C9C9C0"/>
                </a:solidFill>
                <a:latin typeface="Tomorrow" pitchFamily="34" charset="0"/>
                <a:ea typeface="Tomorrow" pitchFamily="34" charset="-122"/>
                <a:cs typeface="Tomorrow" pitchFamily="34" charset="-120"/>
              </a:rPr>
              <a:t>Sınıf 1 (Ayrılanlar)</a:t>
            </a:r>
            <a:endParaRPr lang="en-US" sz="1300" dirty="0"/>
          </a:p>
        </p:txBody>
      </p:sp>
      <p:sp>
        <p:nvSpPr>
          <p:cNvPr id="34" name="Text 32"/>
          <p:cNvSpPr/>
          <p:nvPr/>
        </p:nvSpPr>
        <p:spPr>
          <a:xfrm>
            <a:off x="9725977" y="5111591"/>
            <a:ext cx="4254818"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Precision: 49%</a:t>
            </a:r>
            <a:endParaRPr lang="en-US" sz="1300" dirty="0"/>
          </a:p>
        </p:txBody>
      </p:sp>
      <p:sp>
        <p:nvSpPr>
          <p:cNvPr id="35" name="Text 33"/>
          <p:cNvSpPr/>
          <p:nvPr/>
        </p:nvSpPr>
        <p:spPr>
          <a:xfrm>
            <a:off x="9725977" y="5435560"/>
            <a:ext cx="4254818" cy="265867"/>
          </a:xfrm>
          <a:prstGeom prst="rect">
            <a:avLst/>
          </a:prstGeom>
          <a:noFill/>
          <a:ln/>
        </p:spPr>
        <p:txBody>
          <a:bodyPr wrap="none" lIns="0" tIns="0" rIns="0" bIns="0" rtlCol="0" anchor="t"/>
          <a:lstStyle/>
          <a:p>
            <a:pPr algn="l" lvl="1" marL="685800" indent="-342900">
              <a:lnSpc>
                <a:spcPts val="2050"/>
              </a:lnSpc>
              <a:buSzPct val="100000"/>
              <a:buChar char="•"/>
            </a:pPr>
            <a:r>
              <a:rPr lang="en-US" sz="1300" dirty="0">
                <a:solidFill>
                  <a:srgbClr val="C9C9C0"/>
                </a:solidFill>
                <a:latin typeface="Tomorrow" pitchFamily="34" charset="0"/>
                <a:ea typeface="Tomorrow" pitchFamily="34" charset="-122"/>
                <a:cs typeface="Tomorrow" pitchFamily="34" charset="-120"/>
              </a:rPr>
              <a:t>Recall: </a:t>
            </a:r>
            <a:pPr algn="l" lvl="1" indent="0" marL="0">
              <a:lnSpc>
                <a:spcPts val="2050"/>
              </a:lnSpc>
              <a:buNone/>
            </a:pPr>
            <a:r>
              <a:rPr lang="en-US" sz="1300" dirty="0">
                <a:solidFill>
                  <a:srgbClr val="00A25C"/>
                </a:solidFill>
                <a:latin typeface="Tomorrow" pitchFamily="34" charset="0"/>
                <a:ea typeface="Tomorrow" pitchFamily="34" charset="-122"/>
                <a:cs typeface="Tomorrow" pitchFamily="34" charset="-120"/>
              </a:rPr>
              <a:t>57%</a:t>
            </a:r>
            <a:endParaRPr lang="en-US" sz="1300" dirty="0"/>
          </a:p>
        </p:txBody>
      </p:sp>
      <p:sp>
        <p:nvSpPr>
          <p:cNvPr id="36" name="Text 34"/>
          <p:cNvSpPr/>
          <p:nvPr/>
        </p:nvSpPr>
        <p:spPr>
          <a:xfrm>
            <a:off x="9725977" y="5850969"/>
            <a:ext cx="4254818" cy="531733"/>
          </a:xfrm>
          <a:prstGeom prst="rect">
            <a:avLst/>
          </a:prstGeom>
          <a:noFill/>
          <a:ln/>
        </p:spPr>
        <p:txBody>
          <a:bodyPr wrap="square" lIns="0" tIns="0" rIns="0" bIns="0" rtlCol="0" anchor="t"/>
          <a:lstStyle/>
          <a:p>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Yüksek hassasiyet ve ROC-AUC ile öne çıkarken, eşik optimizasyonu ile Sınıf 1 Recall'ü artırıldı.</a:t>
            </a:r>
            <a:endParaRPr lang="en-US" sz="1300" dirty="0"/>
          </a:p>
        </p:txBody>
      </p:sp>
      <p:sp>
        <p:nvSpPr>
          <p:cNvPr id="37" name="Shape 35"/>
          <p:cNvSpPr/>
          <p:nvPr/>
        </p:nvSpPr>
        <p:spPr>
          <a:xfrm>
            <a:off x="664607" y="6719173"/>
            <a:ext cx="13301186" cy="971788"/>
          </a:xfrm>
          <a:prstGeom prst="roundRect">
            <a:avLst>
              <a:gd name="adj" fmla="val 2565"/>
            </a:avLst>
          </a:prstGeom>
          <a:solidFill>
            <a:srgbClr val="272725"/>
          </a:solidFill>
          <a:ln/>
        </p:spPr>
      </p:sp>
      <p:pic>
        <p:nvPicPr>
          <p:cNvPr id="38" name="Image 0" descr="preencoded.png">    </p:cNvPr>
          <p:cNvPicPr>
            <a:picLocks noChangeAspect="1"/>
          </p:cNvPicPr>
          <p:nvPr/>
        </p:nvPicPr>
        <p:blipFill>
          <a:blip r:embed="rId1"/>
          <a:stretch>
            <a:fillRect/>
          </a:stretch>
        </p:blipFill>
        <p:spPr>
          <a:xfrm>
            <a:off x="830699" y="6979444"/>
            <a:ext cx="207645" cy="166092"/>
          </a:xfrm>
          <a:prstGeom prst="rect">
            <a:avLst/>
          </a:prstGeom>
        </p:spPr>
      </p:pic>
      <p:sp>
        <p:nvSpPr>
          <p:cNvPr id="39" name="Text 36"/>
          <p:cNvSpPr/>
          <p:nvPr/>
        </p:nvSpPr>
        <p:spPr>
          <a:xfrm>
            <a:off x="1204436" y="6926699"/>
            <a:ext cx="12595265" cy="531733"/>
          </a:xfrm>
          <a:prstGeom prst="rect">
            <a:avLst/>
          </a:prstGeom>
          <a:noFill/>
          <a:ln/>
        </p:spPr>
        <p:txBody>
          <a:bodyPr wrap="square" lIns="0" tIns="0" rIns="0" bIns="0" rtlCol="0" anchor="t"/>
          <a:lstStyle/>
          <a:p>
            <a:pPr algn="l" indent="0" marL="0">
              <a:lnSpc>
                <a:spcPts val="2050"/>
              </a:lnSpc>
              <a:buNone/>
            </a:pPr>
            <a:r>
              <a:rPr lang="en-US" sz="1300" b="1" dirty="0">
                <a:solidFill>
                  <a:srgbClr val="FFFFFF"/>
                </a:solidFill>
                <a:latin typeface="Tomorrow" pitchFamily="34" charset="0"/>
                <a:ea typeface="Tomorrow" pitchFamily="34" charset="-122"/>
                <a:cs typeface="Tomorrow" pitchFamily="34" charset="-120"/>
              </a:rPr>
              <a:t>Önemli Çıkarım:</a:t>
            </a:r>
            <a:pPr algn="l" indent="0" marL="0">
              <a:lnSpc>
                <a:spcPts val="2050"/>
              </a:lnSpc>
              <a:buNone/>
            </a:pPr>
            <a:r>
              <a:rPr lang="en-US" sz="1300" dirty="0">
                <a:solidFill>
                  <a:srgbClr val="FFFFFF"/>
                </a:solidFill>
                <a:latin typeface="Tomorrow" pitchFamily="34" charset="0"/>
                <a:ea typeface="Tomorrow" pitchFamily="34" charset="-122"/>
                <a:cs typeface="Tomorrow" pitchFamily="34" charset="-120"/>
              </a:rPr>
              <a:t> Eşik optimizasyonu, modellerin özellikle </a:t>
            </a:r>
            <a:pPr algn="l" indent="0" marL="0">
              <a:lnSpc>
                <a:spcPts val="2050"/>
              </a:lnSpc>
              <a:buNone/>
            </a:pPr>
            <a:r>
              <a:rPr lang="en-US" sz="1300" dirty="0">
                <a:solidFill>
                  <a:srgbClr val="FF0000"/>
                </a:solidFill>
                <a:latin typeface="Tomorrow" pitchFamily="34" charset="0"/>
                <a:ea typeface="Tomorrow" pitchFamily="34" charset="-122"/>
                <a:cs typeface="Tomorrow" pitchFamily="34" charset="-120"/>
              </a:rPr>
              <a:t>ayrılacak çalışanları (Sınıf 1)</a:t>
            </a:r>
            <a:pPr algn="l" indent="0" marL="0">
              <a:lnSpc>
                <a:spcPts val="2050"/>
              </a:lnSpc>
              <a:buNone/>
            </a:pPr>
            <a:r>
              <a:rPr lang="en-US" sz="1300" dirty="0">
                <a:solidFill>
                  <a:srgbClr val="FFFFFF"/>
                </a:solidFill>
                <a:latin typeface="Tomorrow" pitchFamily="34" charset="0"/>
                <a:ea typeface="Tomorrow" pitchFamily="34" charset="-122"/>
                <a:cs typeface="Tomorrow" pitchFamily="34" charset="-120"/>
              </a:rPr>
              <a:t> yakalama (</a:t>
            </a:r>
            <a:pPr algn="l" indent="0" marL="0">
              <a:lnSpc>
                <a:spcPts val="2050"/>
              </a:lnSpc>
              <a:buNone/>
            </a:pPr>
            <a:r>
              <a:rPr lang="en-US" sz="1300" b="1" dirty="0">
                <a:solidFill>
                  <a:srgbClr val="FFFFFF"/>
                </a:solidFill>
                <a:latin typeface="Tomorrow" pitchFamily="34" charset="0"/>
                <a:ea typeface="Tomorrow" pitchFamily="34" charset="-122"/>
                <a:cs typeface="Tomorrow" pitchFamily="34" charset="-120"/>
              </a:rPr>
              <a:t>Recall</a:t>
            </a:r>
            <a:pPr algn="l" indent="0" marL="0">
              <a:lnSpc>
                <a:spcPts val="2050"/>
              </a:lnSpc>
              <a:buNone/>
            </a:pPr>
            <a:r>
              <a:rPr lang="en-US" sz="1300" dirty="0">
                <a:solidFill>
                  <a:srgbClr val="FFFFFF"/>
                </a:solidFill>
                <a:latin typeface="Tomorrow" pitchFamily="34" charset="0"/>
                <a:ea typeface="Tomorrow" pitchFamily="34" charset="-122"/>
                <a:cs typeface="Tomorrow" pitchFamily="34" charset="-120"/>
              </a:rPr>
              <a:t>) performansını iş hedeflerimiz doğrultusunda ayarlamak için kritik bir adımdır. Bu sayede False Negative'ları minimize ederek proaktif aksiyon alma imkanı sağlanır.</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89854"/>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Model Açıklanabilirliği: SHAP Değerleri ile Özellik Önemleri</a:t>
            </a:r>
            <a:endParaRPr lang="en-US" sz="3900" dirty="0"/>
          </a:p>
        </p:txBody>
      </p:sp>
      <p:sp>
        <p:nvSpPr>
          <p:cNvPr id="4" name="Text 1"/>
          <p:cNvSpPr/>
          <p:nvPr/>
        </p:nvSpPr>
        <p:spPr>
          <a:xfrm>
            <a:off x="793790" y="3227665"/>
            <a:ext cx="7556421" cy="12777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highlight>
                  <a:srgbClr val="2A2A28"/>
                </a:highlight>
                <a:latin typeface="Consolas" pitchFamily="34" charset="0"/>
                <a:ea typeface="Consolas" pitchFamily="34" charset="-122"/>
                <a:cs typeface="Consolas" pitchFamily="34" charset="-120"/>
              </a:rPr>
              <a:t>CatBoost</a:t>
            </a:r>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 modelimizin karar verme mekanizmasını daha iyi anlamak ve tahminlerini yorumlayabilmek için SHAP (SHapley Additive exPlanations) değerlerini kullandık. SHAP, her bir özelliğin modelin tahminleri üzerindeki etkisini açıklayan güçlü ve şeffaf bir yöntemdir.</a:t>
            </a:r>
            <a:endParaRPr lang="en-US" sz="1550" dirty="0"/>
          </a:p>
        </p:txBody>
      </p:sp>
      <p:sp>
        <p:nvSpPr>
          <p:cNvPr id="5" name="Text 2"/>
          <p:cNvSpPr/>
          <p:nvPr/>
        </p:nvSpPr>
        <p:spPr>
          <a:xfrm>
            <a:off x="793790" y="472868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Bu analiz, çalışan ayrılıklarını tahmin ederken modelimizin hangi faktörlere ağırlık verdiğini ortaya koyar. Elde edilen SHAP özet grafiği, her bir özelliğin hem bireysel tahminler üzerindeki etkisinin büyüklüğünü hem de yönünü (ayrılma olasılığını artırıcı veya azaltıcı) görselleştirir.</a:t>
            </a:r>
            <a:endParaRPr lang="en-US" sz="1550" dirty="0"/>
          </a:p>
        </p:txBody>
      </p:sp>
      <p:sp>
        <p:nvSpPr>
          <p:cNvPr id="6" name="Text 3"/>
          <p:cNvSpPr/>
          <p:nvPr/>
        </p:nvSpPr>
        <p:spPr>
          <a:xfrm>
            <a:off x="793790" y="6222087"/>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r>
          <p:cNvPicPr>
            <a:picLocks noChangeAspect="1"/>
          </p:cNvPicPr>
          <p:nvPr/>
        </p:nvPicPr>
        <p:blipFill>
          <a:blip r:embed="rId1"/>
          <a:stretch>
            <a:fillRect/>
          </a:stretch>
        </p:blipFill>
        <p:spPr>
          <a:xfrm>
            <a:off x="4847273" y="0"/>
            <a:ext cx="4935855"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09293"/>
            <a:ext cx="6582251"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Problem Tanımı &amp; İş Etkisi</a:t>
            </a:r>
            <a:endParaRPr lang="en-US" sz="3900" dirty="0"/>
          </a:p>
        </p:txBody>
      </p:sp>
      <p:sp>
        <p:nvSpPr>
          <p:cNvPr id="4" name="Text 1"/>
          <p:cNvSpPr/>
          <p:nvPr/>
        </p:nvSpPr>
        <p:spPr>
          <a:xfrm>
            <a:off x="6280190" y="2125385"/>
            <a:ext cx="3536156" cy="744141"/>
          </a:xfrm>
          <a:prstGeom prst="rect">
            <a:avLst/>
          </a:prstGeom>
          <a:noFill/>
          <a:ln/>
        </p:spPr>
        <p:txBody>
          <a:bodyPr wrap="squar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Employee Attrition Nedir?</a:t>
            </a:r>
            <a:endParaRPr lang="en-US" sz="2300" dirty="0"/>
          </a:p>
        </p:txBody>
      </p:sp>
      <p:sp>
        <p:nvSpPr>
          <p:cNvPr id="5" name="Text 2"/>
          <p:cNvSpPr/>
          <p:nvPr/>
        </p:nvSpPr>
        <p:spPr>
          <a:xfrm>
            <a:off x="6280190" y="3067883"/>
            <a:ext cx="3536156" cy="127015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Çalışanların gönüllü olarak şirketten ayrılma sürecidir. Yetenek kaybı, bilgi transferi kesintisi ve organizasyonel maliyetler yaratır.</a:t>
            </a:r>
            <a:endParaRPr lang="en-US" sz="1550" dirty="0"/>
          </a:p>
        </p:txBody>
      </p:sp>
      <p:sp>
        <p:nvSpPr>
          <p:cNvPr id="6" name="Text 3"/>
          <p:cNvSpPr/>
          <p:nvPr/>
        </p:nvSpPr>
        <p:spPr>
          <a:xfrm>
            <a:off x="6280190" y="453640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Neden Kritik?</a:t>
            </a:r>
            <a:endParaRPr lang="en-US" sz="2300" dirty="0"/>
          </a:p>
        </p:txBody>
      </p:sp>
      <p:sp>
        <p:nvSpPr>
          <p:cNvPr id="7" name="Text 4"/>
          <p:cNvSpPr/>
          <p:nvPr/>
        </p:nvSpPr>
        <p:spPr>
          <a:xfrm>
            <a:off x="6280190" y="5106829"/>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Yeni işe alım maliyeti 6-9 aylık maaşa denk gelebilir</a:t>
            </a:r>
            <a:endParaRPr lang="en-US" sz="1550" dirty="0"/>
          </a:p>
        </p:txBody>
      </p:sp>
      <p:sp>
        <p:nvSpPr>
          <p:cNvPr id="8" name="Text 5"/>
          <p:cNvSpPr/>
          <p:nvPr/>
        </p:nvSpPr>
        <p:spPr>
          <a:xfrm>
            <a:off x="6280190" y="5811322"/>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Ekip motivasyonu ve üretkenlik düşer</a:t>
            </a:r>
            <a:endParaRPr lang="en-US" sz="1550" dirty="0"/>
          </a:p>
        </p:txBody>
      </p:sp>
      <p:sp>
        <p:nvSpPr>
          <p:cNvPr id="9" name="Text 6"/>
          <p:cNvSpPr/>
          <p:nvPr/>
        </p:nvSpPr>
        <p:spPr>
          <a:xfrm>
            <a:off x="6280190" y="6515814"/>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Kurumsal hafıza ve bilgi birikimi kaybolur</a:t>
            </a:r>
            <a:endParaRPr lang="en-US" sz="1550" dirty="0"/>
          </a:p>
        </p:txBody>
      </p:sp>
      <p:sp>
        <p:nvSpPr>
          <p:cNvPr id="10" name="Text 7"/>
          <p:cNvSpPr/>
          <p:nvPr/>
        </p:nvSpPr>
        <p:spPr>
          <a:xfrm>
            <a:off x="10308074" y="2125385"/>
            <a:ext cx="3107769"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Veri Biliminin Katkısı</a:t>
            </a:r>
            <a:endParaRPr lang="en-US" sz="2300" dirty="0"/>
          </a:p>
        </p:txBody>
      </p:sp>
      <p:sp>
        <p:nvSpPr>
          <p:cNvPr id="11" name="Text 8"/>
          <p:cNvSpPr/>
          <p:nvPr/>
        </p:nvSpPr>
        <p:spPr>
          <a:xfrm>
            <a:off x="10308074" y="2695813"/>
            <a:ext cx="3536156" cy="1587698"/>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Makine öğrenmesi modelleri, ayrılma riski taşıyan çalışanları önceden tespit eder. Bu sayede HR ve yönetim, proaktif aksiyonlar alarak kritik yetenekleri elde tutabilir.</a:t>
            </a:r>
            <a:endParaRPr lang="en-US" sz="1550" dirty="0"/>
          </a:p>
        </p:txBody>
      </p:sp>
      <p:sp>
        <p:nvSpPr>
          <p:cNvPr id="12" name="Text 9"/>
          <p:cNvSpPr/>
          <p:nvPr/>
        </p:nvSpPr>
        <p:spPr>
          <a:xfrm>
            <a:off x="10308074" y="4462105"/>
            <a:ext cx="3536156" cy="95261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Veri odaklı içgörüler, kaynak tahsisini optimize eder ve çalışan deneyimini iyileştirir.</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770936"/>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Değerlendirme</a:t>
            </a:r>
            <a:endParaRPr lang="en-US" sz="3900" dirty="0"/>
          </a:p>
        </p:txBody>
      </p:sp>
      <p:sp>
        <p:nvSpPr>
          <p:cNvPr id="3" name="Text 1"/>
          <p:cNvSpPr/>
          <p:nvPr/>
        </p:nvSpPr>
        <p:spPr>
          <a:xfrm>
            <a:off x="793790" y="2887028"/>
            <a:ext cx="5293519"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Mevcut Çalışanlar İçin Müdahaleler</a:t>
            </a:r>
            <a:endParaRPr lang="en-US" sz="2300" dirty="0"/>
          </a:p>
        </p:txBody>
      </p:sp>
      <p:sp>
        <p:nvSpPr>
          <p:cNvPr id="4" name="Text 2"/>
          <p:cNvSpPr/>
          <p:nvPr/>
        </p:nvSpPr>
        <p:spPr>
          <a:xfrm>
            <a:off x="793790" y="345745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Memnuniyet Etkileşimlerini Artırma</a:t>
            </a:r>
            <a:endParaRPr lang="en-US" sz="1550" dirty="0"/>
          </a:p>
        </p:txBody>
      </p:sp>
      <p:sp>
        <p:nvSpPr>
          <p:cNvPr id="5" name="Text 3"/>
          <p:cNvSpPr/>
          <p:nvPr/>
        </p:nvSpPr>
        <p:spPr>
          <a:xfrm>
            <a:off x="793790" y="384440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Fazla Mesai Saatlerini Azaltma</a:t>
            </a:r>
            <a:endParaRPr lang="en-US" sz="1550" dirty="0"/>
          </a:p>
        </p:txBody>
      </p:sp>
      <p:sp>
        <p:nvSpPr>
          <p:cNvPr id="6" name="Text 4"/>
          <p:cNvSpPr/>
          <p:nvPr/>
        </p:nvSpPr>
        <p:spPr>
          <a:xfrm>
            <a:off x="793790" y="4231362"/>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Hisse Senedi Opsiyon Seviyelerini Yükseltme</a:t>
            </a:r>
            <a:endParaRPr lang="en-US" sz="1550" dirty="0"/>
          </a:p>
        </p:txBody>
      </p:sp>
      <p:sp>
        <p:nvSpPr>
          <p:cNvPr id="7" name="Text 5"/>
          <p:cNvSpPr/>
          <p:nvPr/>
        </p:nvSpPr>
        <p:spPr>
          <a:xfrm>
            <a:off x="793790" y="4618315"/>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Maaşları Artırma</a:t>
            </a:r>
            <a:endParaRPr lang="en-US" sz="1550" dirty="0"/>
          </a:p>
        </p:txBody>
      </p:sp>
      <p:sp>
        <p:nvSpPr>
          <p:cNvPr id="8" name="Text 6"/>
          <p:cNvSpPr/>
          <p:nvPr/>
        </p:nvSpPr>
        <p:spPr>
          <a:xfrm>
            <a:off x="793790" y="500526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Çalışanların İş Katılımını Artırma</a:t>
            </a:r>
            <a:endParaRPr lang="en-US" sz="1550" dirty="0"/>
          </a:p>
        </p:txBody>
      </p:sp>
      <p:sp>
        <p:nvSpPr>
          <p:cNvPr id="9" name="Text 7"/>
          <p:cNvSpPr/>
          <p:nvPr/>
        </p:nvSpPr>
        <p:spPr>
          <a:xfrm>
            <a:off x="7564874" y="2887028"/>
            <a:ext cx="6018967"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İşe Alım Stratejisi: Düşük Attrition Profili</a:t>
            </a:r>
            <a:endParaRPr lang="en-US" sz="2300" dirty="0"/>
          </a:p>
        </p:txBody>
      </p:sp>
      <p:sp>
        <p:nvSpPr>
          <p:cNvPr id="10" name="Text 8"/>
          <p:cNvSpPr/>
          <p:nvPr/>
        </p:nvSpPr>
        <p:spPr>
          <a:xfrm>
            <a:off x="7564874" y="345745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Fazla şirket değiştirme deneyimi olan adayları tercih etmemek</a:t>
            </a:r>
            <a:endParaRPr lang="en-US" sz="1550" dirty="0"/>
          </a:p>
        </p:txBody>
      </p:sp>
      <p:sp>
        <p:nvSpPr>
          <p:cNvPr id="11" name="Text 9"/>
          <p:cNvSpPr/>
          <p:nvPr/>
        </p:nvSpPr>
        <p:spPr>
          <a:xfrm>
            <a:off x="7564874" y="384440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Daha deneyimli (yaşlı) adayları seçme</a:t>
            </a:r>
            <a:endParaRPr lang="en-US" sz="1550" dirty="0"/>
          </a:p>
        </p:txBody>
      </p:sp>
      <p:sp>
        <p:nvSpPr>
          <p:cNvPr id="12" name="Text 10"/>
          <p:cNvSpPr/>
          <p:nvPr/>
        </p:nvSpPr>
        <p:spPr>
          <a:xfrm>
            <a:off x="7564874" y="4231362"/>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Evli adayları tercih etme</a:t>
            </a:r>
            <a:endParaRPr lang="en-US" sz="1550" dirty="0"/>
          </a:p>
        </p:txBody>
      </p:sp>
      <p:sp>
        <p:nvSpPr>
          <p:cNvPr id="13" name="Shape 11"/>
          <p:cNvSpPr/>
          <p:nvPr/>
        </p:nvSpPr>
        <p:spPr>
          <a:xfrm>
            <a:off x="793790" y="5615464"/>
            <a:ext cx="13042821" cy="843201"/>
          </a:xfrm>
          <a:prstGeom prst="roundRect">
            <a:avLst>
              <a:gd name="adj" fmla="val 3531"/>
            </a:avLst>
          </a:prstGeom>
          <a:solidFill>
            <a:srgbClr val="272725"/>
          </a:solidFill>
          <a:ln/>
        </p:spPr>
      </p:sp>
      <p:pic>
        <p:nvPicPr>
          <p:cNvPr id="14" name="Image 0" descr="preencoded.png">    </p:cNvPr>
          <p:cNvPicPr>
            <a:picLocks noChangeAspect="1"/>
          </p:cNvPicPr>
          <p:nvPr/>
        </p:nvPicPr>
        <p:blipFill>
          <a:blip r:embed="rId1"/>
          <a:stretch>
            <a:fillRect/>
          </a:stretch>
        </p:blipFill>
        <p:spPr>
          <a:xfrm>
            <a:off x="992148" y="5925979"/>
            <a:ext cx="248007" cy="198358"/>
          </a:xfrm>
          <a:prstGeom prst="rect">
            <a:avLst/>
          </a:prstGeom>
        </p:spPr>
      </p:pic>
      <p:sp>
        <p:nvSpPr>
          <p:cNvPr id="15" name="Text 12"/>
          <p:cNvSpPr/>
          <p:nvPr/>
        </p:nvSpPr>
        <p:spPr>
          <a:xfrm>
            <a:off x="1438513" y="5863352"/>
            <a:ext cx="12199739"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Tomorrow" pitchFamily="34" charset="0"/>
                <a:ea typeface="Tomorrow" pitchFamily="34" charset="-122"/>
                <a:cs typeface="Tomorrow" pitchFamily="34" charset="-120"/>
              </a:rPr>
              <a:t>Bu öneriler veri odaklıdır ve eşgüdümlü bir İnsan Kaynakları stratejisi olarak uygulanmalıdır.</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69544"/>
            <a:ext cx="5789414"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Veri Setine Genel Bakış</a:t>
            </a:r>
            <a:endParaRPr lang="en-US" sz="3900" dirty="0"/>
          </a:p>
        </p:txBody>
      </p:sp>
      <p:sp>
        <p:nvSpPr>
          <p:cNvPr id="3" name="Shape 1"/>
          <p:cNvSpPr/>
          <p:nvPr/>
        </p:nvSpPr>
        <p:spPr>
          <a:xfrm>
            <a:off x="793790" y="3086457"/>
            <a:ext cx="4215289" cy="2215158"/>
          </a:xfrm>
          <a:prstGeom prst="roundRect">
            <a:avLst>
              <a:gd name="adj" fmla="val 1344"/>
            </a:avLst>
          </a:prstGeom>
          <a:solidFill>
            <a:srgbClr val="3C3C3A"/>
          </a:solidFill>
          <a:ln/>
        </p:spPr>
      </p:sp>
      <p:sp>
        <p:nvSpPr>
          <p:cNvPr id="4" name="Text 2"/>
          <p:cNvSpPr/>
          <p:nvPr/>
        </p:nvSpPr>
        <p:spPr>
          <a:xfrm>
            <a:off x="992148" y="328481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Veri Hacmi</a:t>
            </a:r>
            <a:endParaRPr lang="en-US" sz="1950" dirty="0"/>
          </a:p>
        </p:txBody>
      </p:sp>
      <p:sp>
        <p:nvSpPr>
          <p:cNvPr id="5" name="Text 3"/>
          <p:cNvSpPr/>
          <p:nvPr/>
        </p:nvSpPr>
        <p:spPr>
          <a:xfrm>
            <a:off x="992148" y="3714036"/>
            <a:ext cx="3818573"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1.470 çalışan kaydı</a:t>
            </a:r>
            <a:endParaRPr lang="en-US" sz="1550" dirty="0"/>
          </a:p>
        </p:txBody>
      </p:sp>
      <p:sp>
        <p:nvSpPr>
          <p:cNvPr id="6" name="Text 4"/>
          <p:cNvSpPr/>
          <p:nvPr/>
        </p:nvSpPr>
        <p:spPr>
          <a:xfrm>
            <a:off x="992148" y="4150638"/>
            <a:ext cx="3818573"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Kapsamlı demografik ve iş verileri</a:t>
            </a:r>
            <a:endParaRPr lang="en-US" sz="1550" dirty="0"/>
          </a:p>
        </p:txBody>
      </p:sp>
      <p:sp>
        <p:nvSpPr>
          <p:cNvPr id="7" name="Shape 5"/>
          <p:cNvSpPr/>
          <p:nvPr/>
        </p:nvSpPr>
        <p:spPr>
          <a:xfrm>
            <a:off x="5207437" y="3086457"/>
            <a:ext cx="4215408" cy="2215158"/>
          </a:xfrm>
          <a:prstGeom prst="roundRect">
            <a:avLst>
              <a:gd name="adj" fmla="val 1344"/>
            </a:avLst>
          </a:prstGeom>
          <a:solidFill>
            <a:srgbClr val="3C3C3A"/>
          </a:solidFill>
          <a:ln/>
        </p:spPr>
      </p:sp>
      <p:sp>
        <p:nvSpPr>
          <p:cNvPr id="8" name="Text 6"/>
          <p:cNvSpPr/>
          <p:nvPr/>
        </p:nvSpPr>
        <p:spPr>
          <a:xfrm>
            <a:off x="5405795" y="328481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Feature Türleri</a:t>
            </a:r>
            <a:endParaRPr lang="en-US" sz="1950" dirty="0"/>
          </a:p>
        </p:txBody>
      </p:sp>
      <p:sp>
        <p:nvSpPr>
          <p:cNvPr id="9" name="Text 7"/>
          <p:cNvSpPr/>
          <p:nvPr/>
        </p:nvSpPr>
        <p:spPr>
          <a:xfrm>
            <a:off x="5405795" y="3714036"/>
            <a:ext cx="3818692"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Numerical: Yaş, maaş, deneyim, memnuniyet skorları</a:t>
            </a:r>
            <a:endParaRPr lang="en-US" sz="1550" dirty="0"/>
          </a:p>
        </p:txBody>
      </p:sp>
      <p:sp>
        <p:nvSpPr>
          <p:cNvPr id="10" name="Text 8"/>
          <p:cNvSpPr/>
          <p:nvPr/>
        </p:nvSpPr>
        <p:spPr>
          <a:xfrm>
            <a:off x="5405795" y="4468178"/>
            <a:ext cx="3818692"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Categorical: Departman, rol, medeni durum, eğitim seviyesi</a:t>
            </a:r>
            <a:endParaRPr lang="en-US" sz="1550" dirty="0"/>
          </a:p>
        </p:txBody>
      </p:sp>
      <p:sp>
        <p:nvSpPr>
          <p:cNvPr id="11" name="Shape 9"/>
          <p:cNvSpPr/>
          <p:nvPr/>
        </p:nvSpPr>
        <p:spPr>
          <a:xfrm>
            <a:off x="9621203" y="3086457"/>
            <a:ext cx="4215289" cy="2215158"/>
          </a:xfrm>
          <a:prstGeom prst="roundRect">
            <a:avLst>
              <a:gd name="adj" fmla="val 1344"/>
            </a:avLst>
          </a:prstGeom>
          <a:solidFill>
            <a:srgbClr val="3C3C3A"/>
          </a:solidFill>
          <a:ln/>
        </p:spPr>
      </p:sp>
      <p:sp>
        <p:nvSpPr>
          <p:cNvPr id="12" name="Text 10"/>
          <p:cNvSpPr/>
          <p:nvPr/>
        </p:nvSpPr>
        <p:spPr>
          <a:xfrm>
            <a:off x="9819561" y="328481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Hedef Değişken</a:t>
            </a:r>
            <a:endParaRPr lang="en-US" sz="1950" dirty="0"/>
          </a:p>
        </p:txBody>
      </p:sp>
      <p:sp>
        <p:nvSpPr>
          <p:cNvPr id="13" name="Text 11"/>
          <p:cNvSpPr/>
          <p:nvPr/>
        </p:nvSpPr>
        <p:spPr>
          <a:xfrm>
            <a:off x="9819561" y="3714036"/>
            <a:ext cx="3818573" cy="317540"/>
          </a:xfrm>
          <a:prstGeom prst="rect">
            <a:avLst/>
          </a:prstGeom>
          <a:noFill/>
          <a:ln/>
        </p:spPr>
        <p:txBody>
          <a:bodyPr wrap="none" lIns="0" tIns="0" rIns="0" bIns="0" rtlCol="0" anchor="t"/>
          <a:lstStyle/>
          <a:p>
            <a:pPr algn="l" indent="0" marL="0">
              <a:lnSpc>
                <a:spcPts val="2500"/>
              </a:lnSpc>
              <a:buNone/>
            </a:pPr>
            <a:r>
              <a:rPr lang="en-US" sz="1550" b="1" dirty="0">
                <a:solidFill>
                  <a:srgbClr val="C9C9C0"/>
                </a:solidFill>
                <a:latin typeface="Tomorrow" pitchFamily="34" charset="0"/>
                <a:ea typeface="Tomorrow" pitchFamily="34" charset="-122"/>
                <a:cs typeface="Tomorrow" pitchFamily="34" charset="-120"/>
              </a:rPr>
              <a:t>Attrition</a:t>
            </a:r>
            <a:endParaRPr lang="en-US" sz="1550" dirty="0"/>
          </a:p>
        </p:txBody>
      </p:sp>
      <p:sp>
        <p:nvSpPr>
          <p:cNvPr id="14" name="Text 12"/>
          <p:cNvSpPr/>
          <p:nvPr/>
        </p:nvSpPr>
        <p:spPr>
          <a:xfrm>
            <a:off x="9819561" y="4150638"/>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Binary sınıflandırma: Ayrılan vs. Kalan çalışanlar</a:t>
            </a:r>
            <a:endParaRPr lang="en-US" sz="1550" dirty="0"/>
          </a:p>
        </p:txBody>
      </p:sp>
      <p:sp>
        <p:nvSpPr>
          <p:cNvPr id="15" name="Text 13"/>
          <p:cNvSpPr/>
          <p:nvPr/>
        </p:nvSpPr>
        <p:spPr>
          <a:xfrm>
            <a:off x="793790" y="552485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Veri seti, çalışan davranışlarını ve organizasyonel faktörleri kapsamlı bir şekilde yansıtıyor. Hem demografik özellikler hem de iş memnuniyeti metrikleri içeriyor.</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053358"/>
            <a:ext cx="8031480"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Exploratory Data Analysis (EDA)</a:t>
            </a:r>
            <a:endParaRPr lang="en-US" sz="3900" dirty="0"/>
          </a:p>
        </p:txBody>
      </p:sp>
      <p:sp>
        <p:nvSpPr>
          <p:cNvPr id="4" name="Text 1"/>
          <p:cNvSpPr/>
          <p:nvPr/>
        </p:nvSpPr>
        <p:spPr>
          <a:xfrm>
            <a:off x="793790" y="3752731"/>
            <a:ext cx="3416379"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Veri Kalitesi Kontrolleri</a:t>
            </a:r>
            <a:endParaRPr lang="en-US" sz="2300" dirty="0"/>
          </a:p>
        </p:txBody>
      </p:sp>
      <p:sp>
        <p:nvSpPr>
          <p:cNvPr id="5" name="Text 2"/>
          <p:cNvSpPr/>
          <p:nvPr/>
        </p:nvSpPr>
        <p:spPr>
          <a:xfrm>
            <a:off x="793790" y="442245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Null Value Kontrolü:</a:t>
            </a:r>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 Eksik veri analizi ve imputation stratejisi</a:t>
            </a:r>
            <a:endParaRPr lang="en-US" sz="1550" dirty="0"/>
          </a:p>
        </p:txBody>
      </p:sp>
      <p:sp>
        <p:nvSpPr>
          <p:cNvPr id="6" name="Text 3"/>
          <p:cNvSpPr/>
          <p:nvPr/>
        </p:nvSpPr>
        <p:spPr>
          <a:xfrm>
            <a:off x="793790" y="480941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Outlier Analizi:</a:t>
            </a:r>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 Aykırı değerlerin tespit edilmesi ve yönetimi</a:t>
            </a:r>
            <a:endParaRPr lang="en-US" sz="1550" dirty="0"/>
          </a:p>
        </p:txBody>
      </p:sp>
      <p:sp>
        <p:nvSpPr>
          <p:cNvPr id="7" name="Text 4"/>
          <p:cNvSpPr/>
          <p:nvPr/>
        </p:nvSpPr>
        <p:spPr>
          <a:xfrm>
            <a:off x="793790" y="519636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Korelasyon Analizi:</a:t>
            </a:r>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 Numerik ve kategorik değişkenler arası ilişkilerin haritalanması</a:t>
            </a:r>
            <a:endParaRPr lang="en-US" sz="1550" dirty="0"/>
          </a:p>
        </p:txBody>
      </p:sp>
      <p:sp>
        <p:nvSpPr>
          <p:cNvPr id="8" name="Text 5"/>
          <p:cNvSpPr/>
          <p:nvPr/>
        </p:nvSpPr>
        <p:spPr>
          <a:xfrm>
            <a:off x="793790" y="581156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Kategorik İlişkiler</a:t>
            </a:r>
            <a:endParaRPr lang="en-US" sz="2300" dirty="0"/>
          </a:p>
        </p:txBody>
      </p:sp>
      <p:sp>
        <p:nvSpPr>
          <p:cNvPr id="9" name="Text 6"/>
          <p:cNvSpPr/>
          <p:nvPr/>
        </p:nvSpPr>
        <p:spPr>
          <a:xfrm>
            <a:off x="793790" y="648128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Departman, rol, overtime durumu gibi categorical değişkenlerin attrition ile olan ilişkisi detaylı incelendi. Chi-square testleri ve görselleştirmeler ile anlamlı paternler ortaya çıkarıldı.</a:t>
            </a:r>
            <a:endParaRPr lang="en-US" sz="1550" dirty="0"/>
          </a:p>
        </p:txBody>
      </p:sp>
      <p:sp>
        <p:nvSpPr>
          <p:cNvPr id="10" name="Text 7"/>
          <p:cNvSpPr/>
          <p:nvPr/>
        </p:nvSpPr>
        <p:spPr>
          <a:xfrm>
            <a:off x="793790" y="733960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EDA süreci, modelleme öncesi kritik içgörüler sağladı ve feature engineering stratejimizi şekillendirdi.</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86433"/>
            <a:ext cx="8031480"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Exploratory Data Analysis (EDA)</a:t>
            </a:r>
            <a:endParaRPr lang="en-US" sz="3900" dirty="0"/>
          </a:p>
        </p:txBody>
      </p:sp>
      <p:pic>
        <p:nvPicPr>
          <p:cNvPr id="3" name="Image 0" descr="preencoded.png">    </p:cNvPr>
          <p:cNvPicPr>
            <a:picLocks noChangeAspect="1"/>
          </p:cNvPicPr>
          <p:nvPr/>
        </p:nvPicPr>
        <p:blipFill>
          <a:blip r:embed="rId1"/>
          <a:stretch>
            <a:fillRect/>
          </a:stretch>
        </p:blipFill>
        <p:spPr>
          <a:xfrm>
            <a:off x="801410" y="2132052"/>
            <a:ext cx="3248025" cy="2381607"/>
          </a:xfrm>
          <a:prstGeom prst="rect">
            <a:avLst/>
          </a:prstGeom>
        </p:spPr>
      </p:pic>
      <p:pic>
        <p:nvPicPr>
          <p:cNvPr id="4" name="Image 1" descr="preencoded.png">    </p:cNvPr>
          <p:cNvPicPr>
            <a:picLocks noChangeAspect="1"/>
          </p:cNvPicPr>
          <p:nvPr/>
        </p:nvPicPr>
        <p:blipFill>
          <a:blip r:embed="rId2"/>
          <a:stretch>
            <a:fillRect/>
          </a:stretch>
        </p:blipFill>
        <p:spPr>
          <a:xfrm>
            <a:off x="4208145" y="2132052"/>
            <a:ext cx="3111103" cy="2381607"/>
          </a:xfrm>
          <a:prstGeom prst="rect">
            <a:avLst/>
          </a:prstGeom>
        </p:spPr>
      </p:pic>
      <p:pic>
        <p:nvPicPr>
          <p:cNvPr id="5" name="Image 2" descr="preencoded.png">    </p:cNvPr>
          <p:cNvPicPr>
            <a:picLocks noChangeAspect="1"/>
          </p:cNvPicPr>
          <p:nvPr/>
        </p:nvPicPr>
        <p:blipFill>
          <a:blip r:embed="rId3"/>
          <a:stretch>
            <a:fillRect/>
          </a:stretch>
        </p:blipFill>
        <p:spPr>
          <a:xfrm>
            <a:off x="7477958" y="2132052"/>
            <a:ext cx="3123009" cy="2381607"/>
          </a:xfrm>
          <a:prstGeom prst="rect">
            <a:avLst/>
          </a:prstGeom>
        </p:spPr>
      </p:pic>
      <p:pic>
        <p:nvPicPr>
          <p:cNvPr id="6" name="Image 3" descr="preencoded.png">    </p:cNvPr>
          <p:cNvPicPr>
            <a:picLocks noChangeAspect="1"/>
          </p:cNvPicPr>
          <p:nvPr/>
        </p:nvPicPr>
        <p:blipFill>
          <a:blip r:embed="rId4"/>
          <a:stretch>
            <a:fillRect/>
          </a:stretch>
        </p:blipFill>
        <p:spPr>
          <a:xfrm>
            <a:off x="10759678" y="2132052"/>
            <a:ext cx="3069431" cy="2381607"/>
          </a:xfrm>
          <a:prstGeom prst="rect">
            <a:avLst/>
          </a:prstGeom>
        </p:spPr>
      </p:pic>
      <p:pic>
        <p:nvPicPr>
          <p:cNvPr id="7" name="Image 4" descr="preencoded.png">    </p:cNvPr>
          <p:cNvPicPr>
            <a:picLocks noChangeAspect="1"/>
          </p:cNvPicPr>
          <p:nvPr/>
        </p:nvPicPr>
        <p:blipFill>
          <a:blip r:embed="rId5"/>
          <a:stretch>
            <a:fillRect/>
          </a:stretch>
        </p:blipFill>
        <p:spPr>
          <a:xfrm>
            <a:off x="801410" y="4672370"/>
            <a:ext cx="6369010" cy="2381607"/>
          </a:xfrm>
          <a:prstGeom prst="rect">
            <a:avLst/>
          </a:prstGeom>
        </p:spPr>
      </p:pic>
      <p:pic>
        <p:nvPicPr>
          <p:cNvPr id="8" name="Image 5" descr="preencoded.png">    </p:cNvPr>
          <p:cNvPicPr>
            <a:picLocks noChangeAspect="1"/>
          </p:cNvPicPr>
          <p:nvPr/>
        </p:nvPicPr>
        <p:blipFill>
          <a:blip r:embed="rId6"/>
          <a:stretch>
            <a:fillRect/>
          </a:stretch>
        </p:blipFill>
        <p:spPr>
          <a:xfrm>
            <a:off x="7329130" y="4672370"/>
            <a:ext cx="6499979" cy="23816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86433"/>
            <a:ext cx="8031480"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Exploratory Data Analysis (EDA)</a:t>
            </a:r>
            <a:endParaRPr lang="en-US" sz="3900" dirty="0"/>
          </a:p>
        </p:txBody>
      </p:sp>
      <p:pic>
        <p:nvPicPr>
          <p:cNvPr id="3" name="Image 0" descr="preencoded.png">    </p:cNvPr>
          <p:cNvPicPr>
            <a:picLocks noChangeAspect="1"/>
          </p:cNvPicPr>
          <p:nvPr/>
        </p:nvPicPr>
        <p:blipFill>
          <a:blip r:embed="rId1"/>
          <a:stretch>
            <a:fillRect/>
          </a:stretch>
        </p:blipFill>
        <p:spPr>
          <a:xfrm>
            <a:off x="801410" y="2132052"/>
            <a:ext cx="3130391" cy="2381607"/>
          </a:xfrm>
          <a:prstGeom prst="rect">
            <a:avLst/>
          </a:prstGeom>
        </p:spPr>
      </p:pic>
      <p:pic>
        <p:nvPicPr>
          <p:cNvPr id="4" name="Image 1" descr="preencoded.png">    </p:cNvPr>
          <p:cNvPicPr>
            <a:picLocks noChangeAspect="1"/>
          </p:cNvPicPr>
          <p:nvPr/>
        </p:nvPicPr>
        <p:blipFill>
          <a:blip r:embed="rId2"/>
          <a:stretch>
            <a:fillRect/>
          </a:stretch>
        </p:blipFill>
        <p:spPr>
          <a:xfrm>
            <a:off x="4090511" y="2132052"/>
            <a:ext cx="3183969" cy="2381607"/>
          </a:xfrm>
          <a:prstGeom prst="rect">
            <a:avLst/>
          </a:prstGeom>
        </p:spPr>
      </p:pic>
      <p:pic>
        <p:nvPicPr>
          <p:cNvPr id="5" name="Image 2" descr="preencoded.png">    </p:cNvPr>
          <p:cNvPicPr>
            <a:picLocks noChangeAspect="1"/>
          </p:cNvPicPr>
          <p:nvPr/>
        </p:nvPicPr>
        <p:blipFill>
          <a:blip r:embed="rId3"/>
          <a:stretch>
            <a:fillRect/>
          </a:stretch>
        </p:blipFill>
        <p:spPr>
          <a:xfrm>
            <a:off x="7433191" y="2132052"/>
            <a:ext cx="3124438" cy="2381607"/>
          </a:xfrm>
          <a:prstGeom prst="rect">
            <a:avLst/>
          </a:prstGeom>
        </p:spPr>
      </p:pic>
      <p:pic>
        <p:nvPicPr>
          <p:cNvPr id="6" name="Image 3" descr="preencoded.png">    </p:cNvPr>
          <p:cNvPicPr>
            <a:picLocks noChangeAspect="1"/>
          </p:cNvPicPr>
          <p:nvPr/>
        </p:nvPicPr>
        <p:blipFill>
          <a:blip r:embed="rId4"/>
          <a:stretch>
            <a:fillRect/>
          </a:stretch>
        </p:blipFill>
        <p:spPr>
          <a:xfrm>
            <a:off x="10716339" y="2132052"/>
            <a:ext cx="3112532" cy="2381607"/>
          </a:xfrm>
          <a:prstGeom prst="rect">
            <a:avLst/>
          </a:prstGeom>
        </p:spPr>
      </p:pic>
      <p:pic>
        <p:nvPicPr>
          <p:cNvPr id="7" name="Image 4" descr="preencoded.png">    </p:cNvPr>
          <p:cNvPicPr>
            <a:picLocks noChangeAspect="1"/>
          </p:cNvPicPr>
          <p:nvPr/>
        </p:nvPicPr>
        <p:blipFill>
          <a:blip r:embed="rId5"/>
          <a:stretch>
            <a:fillRect/>
          </a:stretch>
        </p:blipFill>
        <p:spPr>
          <a:xfrm>
            <a:off x="801410" y="4672370"/>
            <a:ext cx="6446401" cy="2381607"/>
          </a:xfrm>
          <a:prstGeom prst="rect">
            <a:avLst/>
          </a:prstGeom>
        </p:spPr>
      </p:pic>
      <p:pic>
        <p:nvPicPr>
          <p:cNvPr id="8" name="Image 5" descr="preencoded.png">    </p:cNvPr>
          <p:cNvPicPr>
            <a:picLocks noChangeAspect="1"/>
          </p:cNvPicPr>
          <p:nvPr/>
        </p:nvPicPr>
        <p:blipFill>
          <a:blip r:embed="rId6"/>
          <a:stretch>
            <a:fillRect/>
          </a:stretch>
        </p:blipFill>
        <p:spPr>
          <a:xfrm>
            <a:off x="7406521" y="4672370"/>
            <a:ext cx="6422588" cy="23816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0442" y="467797"/>
            <a:ext cx="6882765" cy="531614"/>
          </a:xfrm>
          <a:prstGeom prst="rect">
            <a:avLst/>
          </a:prstGeom>
          <a:noFill/>
          <a:ln/>
        </p:spPr>
        <p:txBody>
          <a:bodyPr wrap="none" lIns="0" tIns="0" rIns="0" bIns="0" rtlCol="0" anchor="t"/>
          <a:lstStyle/>
          <a:p>
            <a:pPr algn="l" indent="0" marL="0">
              <a:lnSpc>
                <a:spcPts val="4150"/>
              </a:lnSpc>
              <a:buNone/>
            </a:pPr>
            <a:r>
              <a:rPr lang="en-US" sz="3300" dirty="0">
                <a:solidFill>
                  <a:srgbClr val="EDEDE8"/>
                </a:solidFill>
                <a:latin typeface="Tomorrow Semi Bold" pitchFamily="34" charset="0"/>
                <a:ea typeface="Tomorrow Semi Bold" pitchFamily="34" charset="-122"/>
                <a:cs typeface="Tomorrow Semi Bold" pitchFamily="34" charset="-120"/>
              </a:rPr>
              <a:t>Exploratory Data Analysis (EDA)</a:t>
            </a:r>
            <a:endParaRPr lang="en-US" sz="3300" dirty="0"/>
          </a:p>
        </p:txBody>
      </p:sp>
      <p:pic>
        <p:nvPicPr>
          <p:cNvPr id="3" name="Image 0" descr="preencoded.png">    </p:cNvPr>
          <p:cNvPicPr>
            <a:picLocks noChangeAspect="1"/>
          </p:cNvPicPr>
          <p:nvPr/>
        </p:nvPicPr>
        <p:blipFill>
          <a:blip r:embed="rId1"/>
          <a:stretch>
            <a:fillRect/>
          </a:stretch>
        </p:blipFill>
        <p:spPr>
          <a:xfrm>
            <a:off x="680442" y="1445895"/>
            <a:ext cx="6427232" cy="4728091"/>
          </a:xfrm>
          <a:prstGeom prst="rect">
            <a:avLst/>
          </a:prstGeom>
        </p:spPr>
      </p:pic>
      <p:sp>
        <p:nvSpPr>
          <p:cNvPr id="4" name="Text 1"/>
          <p:cNvSpPr/>
          <p:nvPr/>
        </p:nvSpPr>
        <p:spPr>
          <a:xfrm>
            <a:off x="680442" y="6365319"/>
            <a:ext cx="6427232" cy="637699"/>
          </a:xfrm>
          <a:prstGeom prst="rect">
            <a:avLst/>
          </a:prstGeom>
          <a:noFill/>
          <a:ln/>
        </p:spPr>
        <p:txBody>
          <a:bodyPr wrap="square" lIns="0" tIns="0" rIns="0" bIns="0" rtlCol="0" anchor="t"/>
          <a:lstStyle/>
          <a:p>
            <a:pPr algn="l" indent="0" marL="0">
              <a:lnSpc>
                <a:spcPts val="2500"/>
              </a:lnSpc>
              <a:buNone/>
            </a:pPr>
            <a:r>
              <a:rPr lang="en-US" sz="2000" dirty="0">
                <a:solidFill>
                  <a:srgbClr val="EDEDE8"/>
                </a:solidFill>
                <a:latin typeface="Tomorrow Semi Bold" pitchFamily="34" charset="0"/>
                <a:ea typeface="Tomorrow Semi Bold" pitchFamily="34" charset="-122"/>
                <a:cs typeface="Tomorrow Semi Bold" pitchFamily="34" charset="-120"/>
              </a:rPr>
              <a:t>Numerik Veriler ile Attrition Arasındaki Lineer Korelasyon</a:t>
            </a:r>
            <a:endParaRPr lang="en-US" sz="2000" dirty="0"/>
          </a:p>
        </p:txBody>
      </p:sp>
      <p:sp>
        <p:nvSpPr>
          <p:cNvPr id="5" name="Text 2"/>
          <p:cNvSpPr/>
          <p:nvPr/>
        </p:nvSpPr>
        <p:spPr>
          <a:xfrm>
            <a:off x="680442" y="7173039"/>
            <a:ext cx="6427232" cy="272177"/>
          </a:xfrm>
          <a:prstGeom prst="rect">
            <a:avLst/>
          </a:prstGeom>
          <a:noFill/>
          <a:ln/>
        </p:spPr>
        <p:txBody>
          <a:bodyPr wrap="none" lIns="0" tIns="0" rIns="0" bIns="0" rtlCol="0" anchor="t"/>
          <a:lstStyle/>
          <a:p>
            <a:pPr algn="l" indent="0" marL="0">
              <a:lnSpc>
                <a:spcPts val="2100"/>
              </a:lnSpc>
              <a:buNone/>
            </a:pPr>
            <a:endParaRPr lang="en-US" sz="1300" dirty="0"/>
          </a:p>
        </p:txBody>
      </p:sp>
      <p:pic>
        <p:nvPicPr>
          <p:cNvPr id="6" name="Image 1" descr="preencoded.png">    </p:cNvPr>
          <p:cNvPicPr>
            <a:picLocks noChangeAspect="1"/>
          </p:cNvPicPr>
          <p:nvPr/>
        </p:nvPicPr>
        <p:blipFill>
          <a:blip r:embed="rId2"/>
          <a:stretch>
            <a:fillRect/>
          </a:stretch>
        </p:blipFill>
        <p:spPr>
          <a:xfrm>
            <a:off x="8632269" y="1445895"/>
            <a:ext cx="4223266" cy="4894540"/>
          </a:xfrm>
          <a:prstGeom prst="rect">
            <a:avLst/>
          </a:prstGeom>
        </p:spPr>
      </p:pic>
      <p:sp>
        <p:nvSpPr>
          <p:cNvPr id="7" name="Text 3"/>
          <p:cNvSpPr/>
          <p:nvPr/>
        </p:nvSpPr>
        <p:spPr>
          <a:xfrm>
            <a:off x="7530346" y="6531769"/>
            <a:ext cx="6427232" cy="637699"/>
          </a:xfrm>
          <a:prstGeom prst="rect">
            <a:avLst/>
          </a:prstGeom>
          <a:noFill/>
          <a:ln/>
        </p:spPr>
        <p:txBody>
          <a:bodyPr wrap="square" lIns="0" tIns="0" rIns="0" bIns="0" rtlCol="0" anchor="t"/>
          <a:lstStyle/>
          <a:p>
            <a:pPr algn="l" indent="0" marL="0">
              <a:lnSpc>
                <a:spcPts val="2500"/>
              </a:lnSpc>
              <a:buNone/>
            </a:pPr>
            <a:r>
              <a:rPr lang="en-US" sz="2000" dirty="0">
                <a:solidFill>
                  <a:srgbClr val="EDEDE8"/>
                </a:solidFill>
                <a:latin typeface="Tomorrow Semi Bold" pitchFamily="34" charset="0"/>
                <a:ea typeface="Tomorrow Semi Bold" pitchFamily="34" charset="-122"/>
                <a:cs typeface="Tomorrow Semi Bold" pitchFamily="34" charset="-120"/>
              </a:rPr>
              <a:t>Kategorik Veriler ile Attrition Arasındaki Lineer Korelasyon</a:t>
            </a:r>
            <a:endParaRPr lang="en-US" sz="2000" dirty="0"/>
          </a:p>
        </p:txBody>
      </p:sp>
      <p:sp>
        <p:nvSpPr>
          <p:cNvPr id="8" name="Text 4"/>
          <p:cNvSpPr/>
          <p:nvPr/>
        </p:nvSpPr>
        <p:spPr>
          <a:xfrm>
            <a:off x="7530346" y="7339489"/>
            <a:ext cx="6427232" cy="272177"/>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78562"/>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Veri Hazırlama</a:t>
            </a:r>
            <a:endParaRPr lang="en-US" sz="3900" dirty="0"/>
          </a:p>
        </p:txBody>
      </p:sp>
      <p:sp>
        <p:nvSpPr>
          <p:cNvPr id="4" name="Text 1"/>
          <p:cNvSpPr/>
          <p:nvPr/>
        </p:nvSpPr>
        <p:spPr>
          <a:xfrm>
            <a:off x="6280190" y="179629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Light" pitchFamily="34" charset="0"/>
                <a:ea typeface="Tomorrow Light" pitchFamily="34" charset="-122"/>
                <a:cs typeface="Tomorrow Light" pitchFamily="34" charset="-120"/>
              </a:rPr>
              <a:t>01</a:t>
            </a:r>
            <a:endParaRPr lang="en-US" sz="1550" dirty="0"/>
          </a:p>
        </p:txBody>
      </p:sp>
      <p:sp>
        <p:nvSpPr>
          <p:cNvPr id="5" name="Shape 2"/>
          <p:cNvSpPr/>
          <p:nvPr/>
        </p:nvSpPr>
        <p:spPr>
          <a:xfrm>
            <a:off x="6280190" y="2110621"/>
            <a:ext cx="3679031" cy="22860"/>
          </a:xfrm>
          <a:prstGeom prst="rect">
            <a:avLst/>
          </a:prstGeom>
          <a:solidFill>
            <a:srgbClr val="E1E1DF"/>
          </a:solidFill>
          <a:ln/>
        </p:spPr>
      </p:sp>
      <p:sp>
        <p:nvSpPr>
          <p:cNvPr id="6" name="Text 3"/>
          <p:cNvSpPr/>
          <p:nvPr/>
        </p:nvSpPr>
        <p:spPr>
          <a:xfrm>
            <a:off x="6280190" y="2255520"/>
            <a:ext cx="3679031" cy="620316"/>
          </a:xfrm>
          <a:prstGeom prst="rect">
            <a:avLst/>
          </a:prstGeom>
          <a:noFill/>
          <a:ln/>
        </p:spPr>
        <p:txBody>
          <a:bodyPr wrap="squar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Gereksiz Kolonların Silinmesi</a:t>
            </a:r>
            <a:endParaRPr lang="en-US" sz="1950" dirty="0"/>
          </a:p>
        </p:txBody>
      </p:sp>
      <p:sp>
        <p:nvSpPr>
          <p:cNvPr id="7" name="Text 4"/>
          <p:cNvSpPr/>
          <p:nvPr/>
        </p:nvSpPr>
        <p:spPr>
          <a:xfrm>
            <a:off x="6280190" y="2994898"/>
            <a:ext cx="3679031" cy="95261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EmployeeCount, StandardHours, Over18, EmployeeNumber, Attrition özellikleri kaldırıldı.</a:t>
            </a:r>
            <a:endParaRPr lang="en-US" sz="1550" dirty="0"/>
          </a:p>
        </p:txBody>
      </p:sp>
      <p:sp>
        <p:nvSpPr>
          <p:cNvPr id="8" name="Text 5"/>
          <p:cNvSpPr/>
          <p:nvPr/>
        </p:nvSpPr>
        <p:spPr>
          <a:xfrm>
            <a:off x="10157579" y="179629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Light" pitchFamily="34" charset="0"/>
                <a:ea typeface="Tomorrow Light" pitchFamily="34" charset="-122"/>
                <a:cs typeface="Tomorrow Light" pitchFamily="34" charset="-120"/>
              </a:rPr>
              <a:t>02</a:t>
            </a:r>
            <a:endParaRPr lang="en-US" sz="1550" dirty="0"/>
          </a:p>
        </p:txBody>
      </p:sp>
      <p:sp>
        <p:nvSpPr>
          <p:cNvPr id="9" name="Shape 6"/>
          <p:cNvSpPr/>
          <p:nvPr/>
        </p:nvSpPr>
        <p:spPr>
          <a:xfrm>
            <a:off x="10157579" y="2110621"/>
            <a:ext cx="3679031" cy="22860"/>
          </a:xfrm>
          <a:prstGeom prst="rect">
            <a:avLst/>
          </a:prstGeom>
          <a:solidFill>
            <a:srgbClr val="E1E1DF"/>
          </a:solidFill>
          <a:ln/>
        </p:spPr>
      </p:sp>
      <p:sp>
        <p:nvSpPr>
          <p:cNvPr id="10" name="Text 7"/>
          <p:cNvSpPr/>
          <p:nvPr/>
        </p:nvSpPr>
        <p:spPr>
          <a:xfrm>
            <a:off x="10157579" y="2255520"/>
            <a:ext cx="3679031" cy="620316"/>
          </a:xfrm>
          <a:prstGeom prst="rect">
            <a:avLst/>
          </a:prstGeom>
          <a:noFill/>
          <a:ln/>
        </p:spPr>
        <p:txBody>
          <a:bodyPr wrap="squar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Feature Engineering Stratejisi</a:t>
            </a:r>
            <a:endParaRPr lang="en-US" sz="1950" dirty="0"/>
          </a:p>
        </p:txBody>
      </p:sp>
      <p:sp>
        <p:nvSpPr>
          <p:cNvPr id="11" name="Text 8"/>
          <p:cNvSpPr/>
          <p:nvPr/>
        </p:nvSpPr>
        <p:spPr>
          <a:xfrm>
            <a:off x="10157579" y="2994898"/>
            <a:ext cx="367903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Yeni birtakım özellikler oluşturuldu.</a:t>
            </a:r>
            <a:endParaRPr lang="en-US" sz="1550" dirty="0"/>
          </a:p>
        </p:txBody>
      </p:sp>
      <p:sp>
        <p:nvSpPr>
          <p:cNvPr id="12" name="Text 9"/>
          <p:cNvSpPr/>
          <p:nvPr/>
        </p:nvSpPr>
        <p:spPr>
          <a:xfrm>
            <a:off x="6280190" y="4294703"/>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Light" pitchFamily="34" charset="0"/>
                <a:ea typeface="Tomorrow Light" pitchFamily="34" charset="-122"/>
                <a:cs typeface="Tomorrow Light" pitchFamily="34" charset="-120"/>
              </a:rPr>
              <a:t>03</a:t>
            </a:r>
            <a:endParaRPr lang="en-US" sz="1550" dirty="0"/>
          </a:p>
        </p:txBody>
      </p:sp>
      <p:sp>
        <p:nvSpPr>
          <p:cNvPr id="13" name="Shape 10"/>
          <p:cNvSpPr/>
          <p:nvPr/>
        </p:nvSpPr>
        <p:spPr>
          <a:xfrm>
            <a:off x="6280190" y="4609028"/>
            <a:ext cx="7556421" cy="22860"/>
          </a:xfrm>
          <a:prstGeom prst="rect">
            <a:avLst/>
          </a:prstGeom>
          <a:solidFill>
            <a:srgbClr val="E1E1DF"/>
          </a:solidFill>
          <a:ln/>
        </p:spPr>
      </p:sp>
      <p:sp>
        <p:nvSpPr>
          <p:cNvPr id="14" name="Text 11"/>
          <p:cNvSpPr/>
          <p:nvPr/>
        </p:nvSpPr>
        <p:spPr>
          <a:xfrm>
            <a:off x="6280190" y="4753928"/>
            <a:ext cx="2642830" cy="310158"/>
          </a:xfrm>
          <a:prstGeom prst="rect">
            <a:avLst/>
          </a:prstGeom>
          <a:noFill/>
          <a:ln/>
        </p:spPr>
        <p:txBody>
          <a:bodyPr wrap="non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Data Leakage Önlemi</a:t>
            </a:r>
            <a:endParaRPr lang="en-US" sz="1950" dirty="0"/>
          </a:p>
        </p:txBody>
      </p:sp>
      <p:sp>
        <p:nvSpPr>
          <p:cNvPr id="15" name="Text 12"/>
          <p:cNvSpPr/>
          <p:nvPr/>
        </p:nvSpPr>
        <p:spPr>
          <a:xfrm>
            <a:off x="6280190" y="518314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Encoding işlemleri öncesi train test split yapıldı.</a:t>
            </a:r>
            <a:endParaRPr lang="en-US" sz="1550" dirty="0"/>
          </a:p>
        </p:txBody>
      </p:sp>
      <p:sp>
        <p:nvSpPr>
          <p:cNvPr id="16" name="Shape 13"/>
          <p:cNvSpPr/>
          <p:nvPr/>
        </p:nvSpPr>
        <p:spPr>
          <a:xfrm>
            <a:off x="6280190" y="5872758"/>
            <a:ext cx="7556421" cy="1478280"/>
          </a:xfrm>
          <a:prstGeom prst="roundRect">
            <a:avLst>
              <a:gd name="adj" fmla="val 2014"/>
            </a:avLst>
          </a:prstGeom>
          <a:solidFill>
            <a:srgbClr val="272725"/>
          </a:solidFill>
          <a:ln/>
        </p:spPr>
      </p:sp>
      <p:pic>
        <p:nvPicPr>
          <p:cNvPr id="17" name="Image 1" descr="preencoded.png">    </p:cNvPr>
          <p:cNvPicPr>
            <a:picLocks noChangeAspect="1"/>
          </p:cNvPicPr>
          <p:nvPr/>
        </p:nvPicPr>
        <p:blipFill>
          <a:blip r:embed="rId2"/>
          <a:stretch>
            <a:fillRect/>
          </a:stretch>
        </p:blipFill>
        <p:spPr>
          <a:xfrm>
            <a:off x="6478548" y="6183273"/>
            <a:ext cx="248007" cy="198358"/>
          </a:xfrm>
          <a:prstGeom prst="rect">
            <a:avLst/>
          </a:prstGeom>
        </p:spPr>
      </p:pic>
      <p:sp>
        <p:nvSpPr>
          <p:cNvPr id="18" name="Text 14"/>
          <p:cNvSpPr/>
          <p:nvPr/>
        </p:nvSpPr>
        <p:spPr>
          <a:xfrm>
            <a:off x="6924913" y="6120646"/>
            <a:ext cx="6713339" cy="952619"/>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Tomorrow" pitchFamily="34" charset="0"/>
                <a:ea typeface="Tomorrow" pitchFamily="34" charset="-122"/>
                <a:cs typeface="Tomorrow" pitchFamily="34" charset="-120"/>
              </a:rPr>
              <a:t>Data Leakage Kritik Önemi:</a:t>
            </a:r>
            <a:pPr algn="l" indent="0" marL="0">
              <a:lnSpc>
                <a:spcPts val="2500"/>
              </a:lnSpc>
              <a:buNone/>
            </a:pPr>
            <a:r>
              <a:rPr lang="en-US" sz="1550" dirty="0">
                <a:solidFill>
                  <a:srgbClr val="FFFFFF"/>
                </a:solidFill>
                <a:latin typeface="Tomorrow" pitchFamily="34" charset="0"/>
                <a:ea typeface="Tomorrow" pitchFamily="34" charset="-122"/>
                <a:cs typeface="Tomorrow" pitchFamily="34" charset="-120"/>
              </a:rPr>
              <a:t> Modelin gerçek dünyada başarısız olmasını önlemek için, sadece ayrılma anında bilinebilecek bilgiler kullanıldı.</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3290" y="431363"/>
            <a:ext cx="9374862" cy="471249"/>
          </a:xfrm>
          <a:prstGeom prst="rect">
            <a:avLst/>
          </a:prstGeom>
          <a:noFill/>
          <a:ln/>
        </p:spPr>
        <p:txBody>
          <a:bodyPr wrap="none" lIns="0" tIns="0" rIns="0" bIns="0" rtlCol="0" anchor="t"/>
          <a:lstStyle/>
          <a:p>
            <a:pPr algn="l" indent="0" marL="0">
              <a:lnSpc>
                <a:spcPts val="3700"/>
              </a:lnSpc>
              <a:buNone/>
            </a:pPr>
            <a:r>
              <a:rPr lang="en-US" sz="2950" dirty="0">
                <a:solidFill>
                  <a:srgbClr val="EDEDE8"/>
                </a:solidFill>
                <a:latin typeface="Tomorrow Semi Bold" pitchFamily="34" charset="0"/>
                <a:ea typeface="Tomorrow Semi Bold" pitchFamily="34" charset="-122"/>
                <a:cs typeface="Tomorrow Semi Bold" pitchFamily="34" charset="-120"/>
              </a:rPr>
              <a:t>Feature Engineering: Yeni Değişkenler Oluşturma</a:t>
            </a:r>
            <a:endParaRPr lang="en-US" sz="2950" dirty="0"/>
          </a:p>
        </p:txBody>
      </p:sp>
      <p:sp>
        <p:nvSpPr>
          <p:cNvPr id="3" name="Shape 1"/>
          <p:cNvSpPr/>
          <p:nvPr/>
        </p:nvSpPr>
        <p:spPr>
          <a:xfrm>
            <a:off x="603290" y="1204198"/>
            <a:ext cx="13423821" cy="904875"/>
          </a:xfrm>
          <a:prstGeom prst="roundRect">
            <a:avLst>
              <a:gd name="adj" fmla="val 2500"/>
            </a:avLst>
          </a:prstGeom>
          <a:solidFill>
            <a:srgbClr val="1D1D1B"/>
          </a:solidFill>
          <a:ln w="15240">
            <a:solidFill>
              <a:srgbClr val="555553"/>
            </a:solidFill>
            <a:prstDash val="solid"/>
          </a:ln>
        </p:spPr>
      </p:sp>
      <p:sp>
        <p:nvSpPr>
          <p:cNvPr id="4" name="Shape 2"/>
          <p:cNvSpPr/>
          <p:nvPr/>
        </p:nvSpPr>
        <p:spPr>
          <a:xfrm>
            <a:off x="618530" y="1219438"/>
            <a:ext cx="603290" cy="874395"/>
          </a:xfrm>
          <a:prstGeom prst="roundRect">
            <a:avLst>
              <a:gd name="adj" fmla="val 719"/>
            </a:avLst>
          </a:prstGeom>
          <a:solidFill>
            <a:srgbClr val="3C3C3A"/>
          </a:solidFill>
          <a:ln/>
        </p:spPr>
      </p:sp>
      <p:sp>
        <p:nvSpPr>
          <p:cNvPr id="5" name="Text 3"/>
          <p:cNvSpPr/>
          <p:nvPr/>
        </p:nvSpPr>
        <p:spPr>
          <a:xfrm>
            <a:off x="807006" y="1515189"/>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1</a:t>
            </a:r>
            <a:endParaRPr lang="en-US" sz="1750" dirty="0"/>
          </a:p>
        </p:txBody>
      </p:sp>
      <p:sp>
        <p:nvSpPr>
          <p:cNvPr id="6" name="Text 4"/>
          <p:cNvSpPr/>
          <p:nvPr/>
        </p:nvSpPr>
        <p:spPr>
          <a:xfrm>
            <a:off x="1372553" y="1370171"/>
            <a:ext cx="2255401"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Oran (Ratio) Feature'ları</a:t>
            </a:r>
            <a:endParaRPr lang="en-US" sz="1450" dirty="0"/>
          </a:p>
        </p:txBody>
      </p:sp>
      <p:sp>
        <p:nvSpPr>
          <p:cNvPr id="7" name="Text 5"/>
          <p:cNvSpPr/>
          <p:nvPr/>
        </p:nvSpPr>
        <p:spPr>
          <a:xfrm>
            <a:off x="1372553" y="1696403"/>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MonthlyIncome / YearsAtCompany gibi oranlar, maaş artış hızını gösteriyor</a:t>
            </a:r>
            <a:endParaRPr lang="en-US" sz="1150" dirty="0"/>
          </a:p>
        </p:txBody>
      </p:sp>
      <p:sp>
        <p:nvSpPr>
          <p:cNvPr id="8" name="Shape 6"/>
          <p:cNvSpPr/>
          <p:nvPr/>
        </p:nvSpPr>
        <p:spPr>
          <a:xfrm>
            <a:off x="603290" y="2259806"/>
            <a:ext cx="13423821" cy="904875"/>
          </a:xfrm>
          <a:prstGeom prst="roundRect">
            <a:avLst>
              <a:gd name="adj" fmla="val 2500"/>
            </a:avLst>
          </a:prstGeom>
          <a:solidFill>
            <a:srgbClr val="1D1D1B"/>
          </a:solidFill>
          <a:ln w="15240">
            <a:solidFill>
              <a:srgbClr val="555553"/>
            </a:solidFill>
            <a:prstDash val="solid"/>
          </a:ln>
        </p:spPr>
      </p:sp>
      <p:sp>
        <p:nvSpPr>
          <p:cNvPr id="9" name="Shape 7"/>
          <p:cNvSpPr/>
          <p:nvPr/>
        </p:nvSpPr>
        <p:spPr>
          <a:xfrm>
            <a:off x="618530" y="2275046"/>
            <a:ext cx="603290" cy="874395"/>
          </a:xfrm>
          <a:prstGeom prst="roundRect">
            <a:avLst>
              <a:gd name="adj" fmla="val 719"/>
            </a:avLst>
          </a:prstGeom>
          <a:solidFill>
            <a:srgbClr val="3C3C3A"/>
          </a:solidFill>
          <a:ln/>
        </p:spPr>
      </p:sp>
      <p:sp>
        <p:nvSpPr>
          <p:cNvPr id="10" name="Text 8"/>
          <p:cNvSpPr/>
          <p:nvPr/>
        </p:nvSpPr>
        <p:spPr>
          <a:xfrm>
            <a:off x="807006" y="2570798"/>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2</a:t>
            </a:r>
            <a:endParaRPr lang="en-US" sz="1750" dirty="0"/>
          </a:p>
        </p:txBody>
      </p:sp>
      <p:sp>
        <p:nvSpPr>
          <p:cNvPr id="11" name="Text 9"/>
          <p:cNvSpPr/>
          <p:nvPr/>
        </p:nvSpPr>
        <p:spPr>
          <a:xfrm>
            <a:off x="1372553" y="2425779"/>
            <a:ext cx="1885355"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Kariyer Durgunluğu</a:t>
            </a:r>
            <a:endParaRPr lang="en-US" sz="1450" dirty="0"/>
          </a:p>
        </p:txBody>
      </p:sp>
      <p:sp>
        <p:nvSpPr>
          <p:cNvPr id="12" name="Text 10"/>
          <p:cNvSpPr/>
          <p:nvPr/>
        </p:nvSpPr>
        <p:spPr>
          <a:xfrm>
            <a:off x="1372553" y="2752011"/>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YearsSinceLastPromotion ve YearsInCurrentRole kombinasyonları ile terfi paterni analizi</a:t>
            </a:r>
            <a:endParaRPr lang="en-US" sz="1150" dirty="0"/>
          </a:p>
        </p:txBody>
      </p:sp>
      <p:sp>
        <p:nvSpPr>
          <p:cNvPr id="13" name="Shape 11"/>
          <p:cNvSpPr/>
          <p:nvPr/>
        </p:nvSpPr>
        <p:spPr>
          <a:xfrm>
            <a:off x="603290" y="3315414"/>
            <a:ext cx="13423821" cy="904875"/>
          </a:xfrm>
          <a:prstGeom prst="roundRect">
            <a:avLst>
              <a:gd name="adj" fmla="val 2500"/>
            </a:avLst>
          </a:prstGeom>
          <a:solidFill>
            <a:srgbClr val="1D1D1B"/>
          </a:solidFill>
          <a:ln w="15240">
            <a:solidFill>
              <a:srgbClr val="555553"/>
            </a:solidFill>
            <a:prstDash val="solid"/>
          </a:ln>
        </p:spPr>
      </p:sp>
      <p:sp>
        <p:nvSpPr>
          <p:cNvPr id="14" name="Shape 12"/>
          <p:cNvSpPr/>
          <p:nvPr/>
        </p:nvSpPr>
        <p:spPr>
          <a:xfrm>
            <a:off x="618530" y="3330654"/>
            <a:ext cx="603290" cy="874395"/>
          </a:xfrm>
          <a:prstGeom prst="roundRect">
            <a:avLst>
              <a:gd name="adj" fmla="val 719"/>
            </a:avLst>
          </a:prstGeom>
          <a:solidFill>
            <a:srgbClr val="3C3C3A"/>
          </a:solidFill>
          <a:ln/>
        </p:spPr>
      </p:sp>
      <p:sp>
        <p:nvSpPr>
          <p:cNvPr id="15" name="Text 13"/>
          <p:cNvSpPr/>
          <p:nvPr/>
        </p:nvSpPr>
        <p:spPr>
          <a:xfrm>
            <a:off x="807006" y="3626406"/>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3</a:t>
            </a:r>
            <a:endParaRPr lang="en-US" sz="1750" dirty="0"/>
          </a:p>
        </p:txBody>
      </p:sp>
      <p:sp>
        <p:nvSpPr>
          <p:cNvPr id="16" name="Text 14"/>
          <p:cNvSpPr/>
          <p:nvPr/>
        </p:nvSpPr>
        <p:spPr>
          <a:xfrm>
            <a:off x="1372553" y="3481388"/>
            <a:ext cx="2853214"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Yaş &amp; Tenure Segmentasyonu</a:t>
            </a:r>
            <a:endParaRPr lang="en-US" sz="1450" dirty="0"/>
          </a:p>
        </p:txBody>
      </p:sp>
      <p:sp>
        <p:nvSpPr>
          <p:cNvPr id="17" name="Text 15"/>
          <p:cNvSpPr/>
          <p:nvPr/>
        </p:nvSpPr>
        <p:spPr>
          <a:xfrm>
            <a:off x="1372553" y="3807619"/>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Çalışanları yaş gruplarına ve şirkette geçirilen süreye göre kategorilere ayırma</a:t>
            </a:r>
            <a:endParaRPr lang="en-US" sz="1150" dirty="0"/>
          </a:p>
        </p:txBody>
      </p:sp>
      <p:sp>
        <p:nvSpPr>
          <p:cNvPr id="18" name="Shape 16"/>
          <p:cNvSpPr/>
          <p:nvPr/>
        </p:nvSpPr>
        <p:spPr>
          <a:xfrm>
            <a:off x="603290" y="4371023"/>
            <a:ext cx="13423821" cy="904875"/>
          </a:xfrm>
          <a:prstGeom prst="roundRect">
            <a:avLst>
              <a:gd name="adj" fmla="val 2500"/>
            </a:avLst>
          </a:prstGeom>
          <a:solidFill>
            <a:srgbClr val="1D1D1B"/>
          </a:solidFill>
          <a:ln w="15240">
            <a:solidFill>
              <a:srgbClr val="555553"/>
            </a:solidFill>
            <a:prstDash val="solid"/>
          </a:ln>
        </p:spPr>
      </p:sp>
      <p:sp>
        <p:nvSpPr>
          <p:cNvPr id="19" name="Shape 17"/>
          <p:cNvSpPr/>
          <p:nvPr/>
        </p:nvSpPr>
        <p:spPr>
          <a:xfrm>
            <a:off x="618530" y="4386263"/>
            <a:ext cx="603290" cy="874395"/>
          </a:xfrm>
          <a:prstGeom prst="roundRect">
            <a:avLst>
              <a:gd name="adj" fmla="val 719"/>
            </a:avLst>
          </a:prstGeom>
          <a:solidFill>
            <a:srgbClr val="3C3C3A"/>
          </a:solidFill>
          <a:ln/>
        </p:spPr>
      </p:sp>
      <p:sp>
        <p:nvSpPr>
          <p:cNvPr id="20" name="Text 18"/>
          <p:cNvSpPr/>
          <p:nvPr/>
        </p:nvSpPr>
        <p:spPr>
          <a:xfrm>
            <a:off x="807006" y="4682014"/>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4</a:t>
            </a:r>
            <a:endParaRPr lang="en-US" sz="1750" dirty="0"/>
          </a:p>
        </p:txBody>
      </p:sp>
      <p:sp>
        <p:nvSpPr>
          <p:cNvPr id="21" name="Text 19"/>
          <p:cNvSpPr/>
          <p:nvPr/>
        </p:nvSpPr>
        <p:spPr>
          <a:xfrm>
            <a:off x="1372553" y="4536996"/>
            <a:ext cx="1885355"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Log Transform</a:t>
            </a:r>
            <a:endParaRPr lang="en-US" sz="1450" dirty="0"/>
          </a:p>
        </p:txBody>
      </p:sp>
      <p:sp>
        <p:nvSpPr>
          <p:cNvPr id="22" name="Text 20"/>
          <p:cNvSpPr/>
          <p:nvPr/>
        </p:nvSpPr>
        <p:spPr>
          <a:xfrm>
            <a:off x="1372553" y="4863227"/>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Skewed numerical değişkenlere log transformation uygulayarak dağılımı normalize etme</a:t>
            </a:r>
            <a:endParaRPr lang="en-US" sz="1150" dirty="0"/>
          </a:p>
        </p:txBody>
      </p:sp>
      <p:sp>
        <p:nvSpPr>
          <p:cNvPr id="23" name="Shape 21"/>
          <p:cNvSpPr/>
          <p:nvPr/>
        </p:nvSpPr>
        <p:spPr>
          <a:xfrm>
            <a:off x="603290" y="5426631"/>
            <a:ext cx="13423821" cy="904875"/>
          </a:xfrm>
          <a:prstGeom prst="roundRect">
            <a:avLst>
              <a:gd name="adj" fmla="val 2500"/>
            </a:avLst>
          </a:prstGeom>
          <a:solidFill>
            <a:srgbClr val="1D1D1B"/>
          </a:solidFill>
          <a:ln w="15240">
            <a:solidFill>
              <a:srgbClr val="555553"/>
            </a:solidFill>
            <a:prstDash val="solid"/>
          </a:ln>
        </p:spPr>
      </p:sp>
      <p:sp>
        <p:nvSpPr>
          <p:cNvPr id="24" name="Shape 22"/>
          <p:cNvSpPr/>
          <p:nvPr/>
        </p:nvSpPr>
        <p:spPr>
          <a:xfrm>
            <a:off x="618530" y="5441871"/>
            <a:ext cx="603290" cy="874395"/>
          </a:xfrm>
          <a:prstGeom prst="roundRect">
            <a:avLst>
              <a:gd name="adj" fmla="val 719"/>
            </a:avLst>
          </a:prstGeom>
          <a:solidFill>
            <a:srgbClr val="3C3C3A"/>
          </a:solidFill>
          <a:ln/>
        </p:spPr>
      </p:sp>
      <p:sp>
        <p:nvSpPr>
          <p:cNvPr id="25" name="Text 23"/>
          <p:cNvSpPr/>
          <p:nvPr/>
        </p:nvSpPr>
        <p:spPr>
          <a:xfrm>
            <a:off x="807006" y="5737622"/>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5</a:t>
            </a:r>
            <a:endParaRPr lang="en-US" sz="1750" dirty="0"/>
          </a:p>
        </p:txBody>
      </p:sp>
      <p:sp>
        <p:nvSpPr>
          <p:cNvPr id="26" name="Text 24"/>
          <p:cNvSpPr/>
          <p:nvPr/>
        </p:nvSpPr>
        <p:spPr>
          <a:xfrm>
            <a:off x="1372553" y="5592604"/>
            <a:ext cx="2002631"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Memnuniyet Skorları</a:t>
            </a:r>
            <a:endParaRPr lang="en-US" sz="1450" dirty="0"/>
          </a:p>
        </p:txBody>
      </p:sp>
      <p:sp>
        <p:nvSpPr>
          <p:cNvPr id="27" name="Text 25"/>
          <p:cNvSpPr/>
          <p:nvPr/>
        </p:nvSpPr>
        <p:spPr>
          <a:xfrm>
            <a:off x="1372553" y="5918835"/>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JobSatisfaction, EnvironmentSatisfaction ve WorkLifeBalance'ı birleştiren composite score</a:t>
            </a:r>
            <a:endParaRPr lang="en-US" sz="1150" dirty="0"/>
          </a:p>
        </p:txBody>
      </p:sp>
      <p:sp>
        <p:nvSpPr>
          <p:cNvPr id="28" name="Shape 26"/>
          <p:cNvSpPr/>
          <p:nvPr/>
        </p:nvSpPr>
        <p:spPr>
          <a:xfrm>
            <a:off x="603290" y="6482239"/>
            <a:ext cx="13423821" cy="904875"/>
          </a:xfrm>
          <a:prstGeom prst="roundRect">
            <a:avLst>
              <a:gd name="adj" fmla="val 2500"/>
            </a:avLst>
          </a:prstGeom>
          <a:solidFill>
            <a:srgbClr val="1D1D1B"/>
          </a:solidFill>
          <a:ln w="15240">
            <a:solidFill>
              <a:srgbClr val="555553"/>
            </a:solidFill>
            <a:prstDash val="solid"/>
          </a:ln>
        </p:spPr>
      </p:sp>
      <p:sp>
        <p:nvSpPr>
          <p:cNvPr id="29" name="Shape 27"/>
          <p:cNvSpPr/>
          <p:nvPr/>
        </p:nvSpPr>
        <p:spPr>
          <a:xfrm>
            <a:off x="618530" y="6497479"/>
            <a:ext cx="603290" cy="874395"/>
          </a:xfrm>
          <a:prstGeom prst="roundRect">
            <a:avLst>
              <a:gd name="adj" fmla="val 719"/>
            </a:avLst>
          </a:prstGeom>
          <a:solidFill>
            <a:srgbClr val="3C3C3A"/>
          </a:solidFill>
          <a:ln/>
        </p:spPr>
      </p:sp>
      <p:sp>
        <p:nvSpPr>
          <p:cNvPr id="30" name="Text 28"/>
          <p:cNvSpPr/>
          <p:nvPr/>
        </p:nvSpPr>
        <p:spPr>
          <a:xfrm>
            <a:off x="807006" y="6793230"/>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6</a:t>
            </a:r>
            <a:endParaRPr lang="en-US" sz="1750" dirty="0"/>
          </a:p>
        </p:txBody>
      </p:sp>
      <p:sp>
        <p:nvSpPr>
          <p:cNvPr id="31" name="Text 29"/>
          <p:cNvSpPr/>
          <p:nvPr/>
        </p:nvSpPr>
        <p:spPr>
          <a:xfrm>
            <a:off x="1372553" y="6648212"/>
            <a:ext cx="2496264"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Overqualification Feature'ı</a:t>
            </a:r>
            <a:endParaRPr lang="en-US" sz="1450" dirty="0"/>
          </a:p>
        </p:txBody>
      </p:sp>
      <p:sp>
        <p:nvSpPr>
          <p:cNvPr id="32" name="Text 30"/>
          <p:cNvSpPr/>
          <p:nvPr/>
        </p:nvSpPr>
        <p:spPr>
          <a:xfrm>
            <a:off x="1372553" y="6974443"/>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Eğitim seviyesi ile job level arasındaki uyumsuzluğu tespit eden akıllı değişken</a:t>
            </a:r>
            <a:endParaRPr lang="en-US" sz="1150" dirty="0"/>
          </a:p>
        </p:txBody>
      </p:sp>
      <p:sp>
        <p:nvSpPr>
          <p:cNvPr id="33" name="Text 31"/>
          <p:cNvSpPr/>
          <p:nvPr/>
        </p:nvSpPr>
        <p:spPr>
          <a:xfrm>
            <a:off x="603290" y="7556778"/>
            <a:ext cx="13423821"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Bu feature engineering adımları, raw data'dan modelin öğrenebileceği anlamlı sinyaller çıkarmamızı sağladı. Domain knowledge ile data science'ın buluştuğu kritik aşama.</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2025-12-24T19:01:57Z</dcterms:created>
  <dcterms:modified xsi:type="dcterms:W3CDTF">2025-12-24T19:01:57Z</dcterms:modified>
</cp:coreProperties>
</file>